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Barlow Ultra-Bold Italics" charset="1" panose="00000900000000000000"/>
      <p:regular r:id="rId26"/>
    </p:embeddedFont>
    <p:embeddedFont>
      <p:font typeface="Barlow Bold Italics" charset="1" panose="00000800000000000000"/>
      <p:regular r:id="rId27"/>
    </p:embeddedFont>
    <p:embeddedFont>
      <p:font typeface="Barlow" charset="1" panose="00000500000000000000"/>
      <p:regular r:id="rId28"/>
    </p:embeddedFont>
    <p:embeddedFont>
      <p:font typeface="Barlow Semi-Bold" charset="1" panose="00000700000000000000"/>
      <p:regular r:id="rId29"/>
    </p:embeddedFont>
    <p:embeddedFont>
      <p:font typeface="Barlow Bold" charset="1" panose="00000800000000000000"/>
      <p:regular r:id="rId30"/>
    </p:embeddedFont>
    <p:embeddedFont>
      <p:font typeface="Codec Pro Bold" charset="1" panose="00000600000000000000"/>
      <p:regular r:id="rId31"/>
    </p:embeddedFont>
    <p:embeddedFont>
      <p:font typeface="Codec Pro Ultra-Bold" charset="1" panose="00000700000000000000"/>
      <p:regular r:id="rId32"/>
    </p:embeddedFont>
    <p:embeddedFont>
      <p:font typeface="Codec Pro"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5.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https://meet.google.com/zbk-cair-igs" TargetMode="External" Type="http://schemas.openxmlformats.org/officeDocument/2006/relationships/hyperlink"/><Relationship Id="rId4" Target="https://meet.google.com/zbk-cair-igs" TargetMode="External" Type="http://schemas.openxmlformats.org/officeDocument/2006/relationships/hyperlink"/><Relationship Id="rId5" Target="https://meet.google.com/zbk-cair-igs" TargetMode="External" Type="http://schemas.openxmlformats.org/officeDocument/2006/relationships/hyperlink"/><Relationship Id="rId6" Target="https://meet.google.com/zbk-cair-igs"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gif"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gif"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5498" r="-4511" b="-13850"/>
            </a:stretch>
          </a:blipFill>
        </p:spPr>
      </p:sp>
      <p:grpSp>
        <p:nvGrpSpPr>
          <p:cNvPr name="Group 3" id="3"/>
          <p:cNvGrpSpPr/>
          <p:nvPr/>
        </p:nvGrpSpPr>
        <p:grpSpPr>
          <a:xfrm rot="0">
            <a:off x="-1949902" y="-65962"/>
            <a:ext cx="21678430" cy="10666526"/>
            <a:chOff x="0" y="0"/>
            <a:chExt cx="5709545" cy="2809291"/>
          </a:xfrm>
        </p:grpSpPr>
        <p:sp>
          <p:nvSpPr>
            <p:cNvPr name="Freeform 4" id="4"/>
            <p:cNvSpPr/>
            <p:nvPr/>
          </p:nvSpPr>
          <p:spPr>
            <a:xfrm flipH="false" flipV="false" rot="0">
              <a:off x="0" y="0"/>
              <a:ext cx="5709545" cy="2809291"/>
            </a:xfrm>
            <a:custGeom>
              <a:avLst/>
              <a:gdLst/>
              <a:ahLst/>
              <a:cxnLst/>
              <a:rect r="r" b="b" t="t" l="l"/>
              <a:pathLst>
                <a:path h="2809291" w="5709545">
                  <a:moveTo>
                    <a:pt x="0" y="0"/>
                  </a:moveTo>
                  <a:lnTo>
                    <a:pt x="5709545" y="0"/>
                  </a:lnTo>
                  <a:lnTo>
                    <a:pt x="5709545" y="2809291"/>
                  </a:lnTo>
                  <a:lnTo>
                    <a:pt x="0" y="2809291"/>
                  </a:lnTo>
                  <a:close/>
                </a:path>
              </a:pathLst>
            </a:custGeom>
            <a:solidFill>
              <a:srgbClr val="000000">
                <a:alpha val="72941"/>
              </a:srgbClr>
            </a:solidFill>
          </p:spPr>
        </p:sp>
        <p:sp>
          <p:nvSpPr>
            <p:cNvPr name="TextBox 5" id="5"/>
            <p:cNvSpPr txBox="true"/>
            <p:nvPr/>
          </p:nvSpPr>
          <p:spPr>
            <a:xfrm>
              <a:off x="0" y="-104775"/>
              <a:ext cx="5709545" cy="2914066"/>
            </a:xfrm>
            <a:prstGeom prst="rect">
              <a:avLst/>
            </a:prstGeom>
          </p:spPr>
          <p:txBody>
            <a:bodyPr anchor="ctr" rtlCol="false" tIns="50800" lIns="50800" bIns="50800" rIns="50800"/>
            <a:lstStyle/>
            <a:p>
              <a:pPr algn="ctr">
                <a:lnSpc>
                  <a:spcPts val="3132"/>
                </a:lnSpc>
              </a:pPr>
            </a:p>
          </p:txBody>
        </p:sp>
      </p:grpSp>
      <p:sp>
        <p:nvSpPr>
          <p:cNvPr name="AutoShape 6" id="6"/>
          <p:cNvSpPr/>
          <p:nvPr/>
        </p:nvSpPr>
        <p:spPr>
          <a:xfrm>
            <a:off x="7290097" y="1914677"/>
            <a:ext cx="3707805" cy="0"/>
          </a:xfrm>
          <a:prstGeom prst="line">
            <a:avLst/>
          </a:prstGeom>
          <a:ln cap="flat" w="38100">
            <a:solidFill>
              <a:srgbClr val="D30F20">
                <a:alpha val="49804"/>
              </a:srgbClr>
            </a:solidFill>
            <a:prstDash val="solid"/>
            <a:headEnd type="none" len="sm" w="sm"/>
            <a:tailEnd type="none" len="sm" w="sm"/>
          </a:ln>
        </p:spPr>
      </p:sp>
      <p:sp>
        <p:nvSpPr>
          <p:cNvPr name="AutoShape 7" id="7"/>
          <p:cNvSpPr/>
          <p:nvPr/>
        </p:nvSpPr>
        <p:spPr>
          <a:xfrm>
            <a:off x="8394594" y="1914677"/>
            <a:ext cx="1498811" cy="0"/>
          </a:xfrm>
          <a:prstGeom prst="line">
            <a:avLst/>
          </a:prstGeom>
          <a:ln cap="flat" w="114300">
            <a:solidFill>
              <a:srgbClr val="D30F20"/>
            </a:solidFill>
            <a:prstDash val="solid"/>
            <a:headEnd type="none" len="sm" w="sm"/>
            <a:tailEnd type="none" len="sm" w="sm"/>
          </a:ln>
        </p:spPr>
      </p:sp>
      <p:sp>
        <p:nvSpPr>
          <p:cNvPr name="Freeform 8" id="8"/>
          <p:cNvSpPr/>
          <p:nvPr/>
        </p:nvSpPr>
        <p:spPr>
          <a:xfrm flipH="false" flipV="false" rot="0">
            <a:off x="14923728" y="7050587"/>
            <a:ext cx="3364272" cy="3236413"/>
          </a:xfrm>
          <a:custGeom>
            <a:avLst/>
            <a:gdLst/>
            <a:ahLst/>
            <a:cxnLst/>
            <a:rect r="r" b="b" t="t" l="l"/>
            <a:pathLst>
              <a:path h="3236413" w="3364272">
                <a:moveTo>
                  <a:pt x="0" y="0"/>
                </a:moveTo>
                <a:lnTo>
                  <a:pt x="3364272" y="0"/>
                </a:lnTo>
                <a:lnTo>
                  <a:pt x="3364272" y="3236413"/>
                </a:lnTo>
                <a:lnTo>
                  <a:pt x="0" y="3236413"/>
                </a:lnTo>
                <a:lnTo>
                  <a:pt x="0" y="0"/>
                </a:lnTo>
                <a:close/>
              </a:path>
            </a:pathLst>
          </a:custGeom>
          <a:blipFill>
            <a:blip r:embed="rId3"/>
            <a:stretch>
              <a:fillRect l="0" t="-4600" r="0" b="0"/>
            </a:stretch>
          </a:blipFill>
        </p:spPr>
      </p:sp>
      <p:sp>
        <p:nvSpPr>
          <p:cNvPr name="Freeform 9" id="9"/>
          <p:cNvSpPr/>
          <p:nvPr/>
        </p:nvSpPr>
        <p:spPr>
          <a:xfrm flipH="false" flipV="false" rot="0">
            <a:off x="0" y="0"/>
            <a:ext cx="3710957" cy="3734151"/>
          </a:xfrm>
          <a:custGeom>
            <a:avLst/>
            <a:gdLst/>
            <a:ahLst/>
            <a:cxnLst/>
            <a:rect r="r" b="b" t="t" l="l"/>
            <a:pathLst>
              <a:path h="3734151" w="3710957">
                <a:moveTo>
                  <a:pt x="0" y="0"/>
                </a:moveTo>
                <a:lnTo>
                  <a:pt x="3710957" y="0"/>
                </a:lnTo>
                <a:lnTo>
                  <a:pt x="3710957" y="3734151"/>
                </a:lnTo>
                <a:lnTo>
                  <a:pt x="0" y="3734151"/>
                </a:lnTo>
                <a:lnTo>
                  <a:pt x="0" y="0"/>
                </a:lnTo>
                <a:close/>
              </a:path>
            </a:pathLst>
          </a:custGeom>
          <a:blipFill>
            <a:blip r:embed="rId3"/>
            <a:stretch>
              <a:fillRect l="0" t="0" r="0" b="0"/>
            </a:stretch>
          </a:blipFill>
        </p:spPr>
      </p:sp>
      <p:sp>
        <p:nvSpPr>
          <p:cNvPr name="TextBox 10" id="10"/>
          <p:cNvSpPr txBox="true"/>
          <p:nvPr/>
        </p:nvSpPr>
        <p:spPr>
          <a:xfrm rot="0">
            <a:off x="4425181" y="4204059"/>
            <a:ext cx="9437638" cy="1831209"/>
          </a:xfrm>
          <a:prstGeom prst="rect">
            <a:avLst/>
          </a:prstGeom>
        </p:spPr>
        <p:txBody>
          <a:bodyPr anchor="t" rtlCol="false" tIns="0" lIns="0" bIns="0" rIns="0">
            <a:spAutoFit/>
          </a:bodyPr>
          <a:lstStyle/>
          <a:p>
            <a:pPr algn="ctr">
              <a:lnSpc>
                <a:spcPts val="15251"/>
              </a:lnSpc>
            </a:pPr>
            <a:r>
              <a:rPr lang="en-US" b="true" sz="10100" i="true">
                <a:solidFill>
                  <a:srgbClr val="FFFFFF"/>
                </a:solidFill>
                <a:latin typeface="Barlow Ultra-Bold Italics"/>
                <a:ea typeface="Barlow Ultra-Bold Italics"/>
                <a:cs typeface="Barlow Ultra-Bold Italics"/>
                <a:sym typeface="Barlow Ultra-Bold Italics"/>
              </a:rPr>
              <a:t>EL PISTÓN ROJO.</a:t>
            </a:r>
          </a:p>
        </p:txBody>
      </p:sp>
      <p:sp>
        <p:nvSpPr>
          <p:cNvPr name="TextBox 11" id="11"/>
          <p:cNvSpPr txBox="true"/>
          <p:nvPr/>
        </p:nvSpPr>
        <p:spPr>
          <a:xfrm rot="0">
            <a:off x="6902946" y="1968859"/>
            <a:ext cx="4482108" cy="2368550"/>
          </a:xfrm>
          <a:prstGeom prst="rect">
            <a:avLst/>
          </a:prstGeom>
        </p:spPr>
        <p:txBody>
          <a:bodyPr anchor="t" rtlCol="false" tIns="0" lIns="0" bIns="0" rIns="0">
            <a:spAutoFit/>
          </a:bodyPr>
          <a:lstStyle/>
          <a:p>
            <a:pPr algn="ctr">
              <a:lnSpc>
                <a:spcPts val="3774"/>
              </a:lnSpc>
            </a:pPr>
            <a:r>
              <a:rPr lang="en-US" b="true" sz="2499" i="true" spc="964">
                <a:solidFill>
                  <a:srgbClr val="FFFFFF"/>
                </a:solidFill>
                <a:latin typeface="Barlow Bold Italics"/>
                <a:ea typeface="Barlow Bold Italics"/>
                <a:cs typeface="Barlow Bold Italics"/>
                <a:sym typeface="Barlow Bold Italics"/>
              </a:rPr>
              <a:t>JUAN ORTEGA</a:t>
            </a:r>
          </a:p>
          <a:p>
            <a:pPr algn="ctr">
              <a:lnSpc>
                <a:spcPts val="3774"/>
              </a:lnSpc>
            </a:pPr>
            <a:r>
              <a:rPr lang="en-US" b="true" sz="2499" i="true" spc="964">
                <a:solidFill>
                  <a:srgbClr val="FFFFFF"/>
                </a:solidFill>
                <a:latin typeface="Barlow Bold Italics"/>
                <a:ea typeface="Barlow Bold Italics"/>
                <a:cs typeface="Barlow Bold Italics"/>
                <a:sym typeface="Barlow Bold Italics"/>
              </a:rPr>
              <a:t>JHON MURILLO</a:t>
            </a:r>
          </a:p>
          <a:p>
            <a:pPr algn="ctr">
              <a:lnSpc>
                <a:spcPts val="3774"/>
              </a:lnSpc>
            </a:pPr>
            <a:r>
              <a:rPr lang="en-US" b="true" sz="2499" i="true" spc="964">
                <a:solidFill>
                  <a:srgbClr val="FFFFFF"/>
                </a:solidFill>
                <a:latin typeface="Barlow Bold Italics"/>
                <a:ea typeface="Barlow Bold Italics"/>
                <a:cs typeface="Barlow Bold Italics"/>
                <a:sym typeface="Barlow Bold Italics"/>
              </a:rPr>
              <a:t>SANTIAGO FORERO</a:t>
            </a:r>
          </a:p>
          <a:p>
            <a:pPr algn="ctr">
              <a:lnSpc>
                <a:spcPts val="3774"/>
              </a:lnSpc>
            </a:pPr>
            <a:r>
              <a:rPr lang="en-US" b="true" sz="2499" i="true" spc="964">
                <a:solidFill>
                  <a:srgbClr val="FFFFFF"/>
                </a:solidFill>
                <a:latin typeface="Barlow Bold Italics"/>
                <a:ea typeface="Barlow Bold Italics"/>
                <a:cs typeface="Barlow Bold Italics"/>
                <a:sym typeface="Barlow Bold Italics"/>
              </a:rPr>
              <a:t>BERNAL SANTIAGO</a:t>
            </a:r>
          </a:p>
          <a:p>
            <a:pPr algn="ctr">
              <a:lnSpc>
                <a:spcPts val="3774"/>
              </a:lnSpc>
            </a:pPr>
            <a:r>
              <a:rPr lang="en-US" b="true" sz="2499" i="true" spc="964">
                <a:solidFill>
                  <a:srgbClr val="FFFFFF"/>
                </a:solidFill>
                <a:latin typeface="Barlow Bold Italics"/>
                <a:ea typeface="Barlow Bold Italics"/>
                <a:cs typeface="Barlow Bold Italics"/>
                <a:sym typeface="Barlow Bold Italics"/>
              </a:rPr>
              <a:t>KEVIN MEZA</a:t>
            </a:r>
          </a:p>
        </p:txBody>
      </p:sp>
      <p:sp>
        <p:nvSpPr>
          <p:cNvPr name="TextBox 12" id="12"/>
          <p:cNvSpPr txBox="true"/>
          <p:nvPr/>
        </p:nvSpPr>
        <p:spPr>
          <a:xfrm rot="0">
            <a:off x="4342480" y="6568668"/>
            <a:ext cx="9603040" cy="1860805"/>
          </a:xfrm>
          <a:prstGeom prst="rect">
            <a:avLst/>
          </a:prstGeom>
        </p:spPr>
        <p:txBody>
          <a:bodyPr anchor="t" rtlCol="false" tIns="0" lIns="0" bIns="0" rIns="0">
            <a:spAutoFit/>
          </a:bodyPr>
          <a:lstStyle/>
          <a:p>
            <a:pPr algn="ctr">
              <a:lnSpc>
                <a:spcPts val="4982"/>
              </a:lnSpc>
              <a:spcBef>
                <a:spcPct val="0"/>
              </a:spcBef>
            </a:pPr>
            <a:r>
              <a:rPr lang="en-US" sz="3299">
                <a:solidFill>
                  <a:srgbClr val="FFFFFF"/>
                </a:solidFill>
                <a:latin typeface="Barlow"/>
                <a:ea typeface="Barlow"/>
                <a:cs typeface="Barlow"/>
                <a:sym typeface="Barlow"/>
              </a:rPr>
              <a:t>Mantenimiento general y preventivo. Sincronización, reparación de motores, lavado de inyectores y sistema eléctrico.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822172" y="9478314"/>
            <a:ext cx="3239948" cy="808686"/>
            <a:chOff x="0" y="0"/>
            <a:chExt cx="1259802" cy="314445"/>
          </a:xfrm>
        </p:grpSpPr>
        <p:sp>
          <p:nvSpPr>
            <p:cNvPr name="Freeform 3" id="3"/>
            <p:cNvSpPr/>
            <p:nvPr/>
          </p:nvSpPr>
          <p:spPr>
            <a:xfrm flipH="false" flipV="false" rot="0">
              <a:off x="0" y="0"/>
              <a:ext cx="1259802" cy="314445"/>
            </a:xfrm>
            <a:custGeom>
              <a:avLst/>
              <a:gdLst/>
              <a:ahLst/>
              <a:cxnLst/>
              <a:rect r="r" b="b" t="t" l="l"/>
              <a:pathLst>
                <a:path h="314445" w="1259802">
                  <a:moveTo>
                    <a:pt x="1056602" y="0"/>
                  </a:moveTo>
                  <a:lnTo>
                    <a:pt x="0" y="0"/>
                  </a:lnTo>
                  <a:lnTo>
                    <a:pt x="203200" y="314445"/>
                  </a:lnTo>
                  <a:lnTo>
                    <a:pt x="1259802" y="314445"/>
                  </a:lnTo>
                  <a:lnTo>
                    <a:pt x="1056602" y="0"/>
                  </a:lnTo>
                  <a:close/>
                </a:path>
              </a:pathLst>
            </a:custGeom>
            <a:solidFill>
              <a:srgbClr val="D30F20"/>
            </a:solidFill>
          </p:spPr>
        </p:sp>
        <p:sp>
          <p:nvSpPr>
            <p:cNvPr name="TextBox 4" id="4"/>
            <p:cNvSpPr txBox="true"/>
            <p:nvPr/>
          </p:nvSpPr>
          <p:spPr>
            <a:xfrm>
              <a:off x="101600" y="-66675"/>
              <a:ext cx="1056602" cy="381120"/>
            </a:xfrm>
            <a:prstGeom prst="rect">
              <a:avLst/>
            </a:prstGeom>
          </p:spPr>
          <p:txBody>
            <a:bodyPr anchor="ctr" rtlCol="false" tIns="50800" lIns="50800" bIns="50800" rIns="50800"/>
            <a:lstStyle/>
            <a:p>
              <a:pPr algn="ctr">
                <a:lnSpc>
                  <a:spcPts val="3171"/>
                </a:lnSpc>
              </a:pPr>
            </a:p>
          </p:txBody>
        </p:sp>
      </p:grpSp>
      <p:sp>
        <p:nvSpPr>
          <p:cNvPr name="AutoShape 5" id="5"/>
          <p:cNvSpPr/>
          <p:nvPr/>
        </p:nvSpPr>
        <p:spPr>
          <a:xfrm>
            <a:off x="7290097" y="505533"/>
            <a:ext cx="3707805" cy="0"/>
          </a:xfrm>
          <a:prstGeom prst="line">
            <a:avLst/>
          </a:prstGeom>
          <a:ln cap="flat" w="38100">
            <a:solidFill>
              <a:srgbClr val="D30F20">
                <a:alpha val="49804"/>
              </a:srgbClr>
            </a:solidFill>
            <a:prstDash val="solid"/>
            <a:headEnd type="none" len="sm" w="sm"/>
            <a:tailEnd type="none" len="sm" w="sm"/>
          </a:ln>
        </p:spPr>
      </p:sp>
      <p:sp>
        <p:nvSpPr>
          <p:cNvPr name="AutoShape 6" id="6"/>
          <p:cNvSpPr/>
          <p:nvPr/>
        </p:nvSpPr>
        <p:spPr>
          <a:xfrm>
            <a:off x="8394594" y="248068"/>
            <a:ext cx="1498811" cy="0"/>
          </a:xfrm>
          <a:prstGeom prst="line">
            <a:avLst/>
          </a:prstGeom>
          <a:ln cap="flat" w="114300">
            <a:solidFill>
              <a:srgbClr val="D30F20"/>
            </a:solidFill>
            <a:prstDash val="solid"/>
            <a:headEnd type="none" len="sm" w="sm"/>
            <a:tailEnd type="none" len="sm" w="sm"/>
          </a:ln>
        </p:spPr>
      </p:sp>
      <p:sp>
        <p:nvSpPr>
          <p:cNvPr name="Freeform 7" id="7"/>
          <p:cNvSpPr/>
          <p:nvPr/>
        </p:nvSpPr>
        <p:spPr>
          <a:xfrm flipH="false" flipV="false" rot="-10800000">
            <a:off x="192029" y="190918"/>
            <a:ext cx="1713912" cy="1638929"/>
          </a:xfrm>
          <a:custGeom>
            <a:avLst/>
            <a:gdLst/>
            <a:ahLst/>
            <a:cxnLst/>
            <a:rect r="r" b="b" t="t" l="l"/>
            <a:pathLst>
              <a:path h="1638929" w="1713912">
                <a:moveTo>
                  <a:pt x="0" y="0"/>
                </a:moveTo>
                <a:lnTo>
                  <a:pt x="1713912" y="0"/>
                </a:lnTo>
                <a:lnTo>
                  <a:pt x="1713912" y="1638929"/>
                </a:lnTo>
                <a:lnTo>
                  <a:pt x="0" y="16389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4965591" y="953420"/>
            <a:ext cx="8356818" cy="876427"/>
          </a:xfrm>
          <a:prstGeom prst="rect">
            <a:avLst/>
          </a:prstGeom>
        </p:spPr>
        <p:txBody>
          <a:bodyPr anchor="t" rtlCol="false" tIns="0" lIns="0" bIns="0" rIns="0">
            <a:spAutoFit/>
          </a:bodyPr>
          <a:lstStyle/>
          <a:p>
            <a:pPr algn="l" marL="0" indent="0" lvl="0">
              <a:lnSpc>
                <a:spcPts val="6944"/>
              </a:lnSpc>
              <a:spcBef>
                <a:spcPct val="0"/>
              </a:spcBef>
            </a:pPr>
            <a:r>
              <a:rPr lang="en-US" b="true" sz="5600" i="true">
                <a:solidFill>
                  <a:srgbClr val="FFFFFF"/>
                </a:solidFill>
                <a:latin typeface="Barlow Bold Italics"/>
                <a:ea typeface="Barlow Bold Italics"/>
                <a:cs typeface="Barlow Bold Italics"/>
                <a:sym typeface="Barlow Bold Italics"/>
              </a:rPr>
              <a:t>TÉCNICA DE RECOLECCIÓN</a:t>
            </a:r>
          </a:p>
        </p:txBody>
      </p:sp>
      <p:sp>
        <p:nvSpPr>
          <p:cNvPr name="TextBox 9" id="9"/>
          <p:cNvSpPr txBox="true"/>
          <p:nvPr/>
        </p:nvSpPr>
        <p:spPr>
          <a:xfrm rot="0">
            <a:off x="192029" y="3026129"/>
            <a:ext cx="17594318" cy="5825614"/>
          </a:xfrm>
          <a:prstGeom prst="rect">
            <a:avLst/>
          </a:prstGeom>
        </p:spPr>
        <p:txBody>
          <a:bodyPr anchor="t" rtlCol="false" tIns="0" lIns="0" bIns="0" rIns="0">
            <a:spAutoFit/>
          </a:bodyPr>
          <a:lstStyle/>
          <a:p>
            <a:pPr algn="l" marL="573070" indent="-286535" lvl="1">
              <a:lnSpc>
                <a:spcPts val="4618"/>
              </a:lnSpc>
              <a:buAutoNum type="arabicPeriod" startAt="1"/>
            </a:pPr>
            <a:r>
              <a:rPr lang="en-US" sz="2654">
                <a:solidFill>
                  <a:srgbClr val="FFFFFF">
                    <a:alpha val="83922"/>
                  </a:srgbClr>
                </a:solidFill>
                <a:latin typeface="Barlow"/>
                <a:ea typeface="Barlow"/>
                <a:cs typeface="Barlow"/>
                <a:sym typeface="Barlow"/>
              </a:rPr>
              <a:t> ¿Conoce o sabe que es un inventario?</a:t>
            </a:r>
          </a:p>
          <a:p>
            <a:pPr algn="l" marL="573070" indent="-286535" lvl="1">
              <a:lnSpc>
                <a:spcPts val="4618"/>
              </a:lnSpc>
              <a:buAutoNum type="arabicPeriod" startAt="1"/>
            </a:pPr>
            <a:r>
              <a:rPr lang="en-US" sz="2654">
                <a:solidFill>
                  <a:srgbClr val="FFFFFF">
                    <a:alpha val="83922"/>
                  </a:srgbClr>
                </a:solidFill>
                <a:latin typeface="Barlow"/>
                <a:ea typeface="Barlow"/>
                <a:cs typeface="Barlow"/>
                <a:sym typeface="Barlow"/>
              </a:rPr>
              <a:t>¿Cómo se lleva actualmente el registro del inventario de repuestos?</a:t>
            </a:r>
          </a:p>
          <a:p>
            <a:pPr algn="l" marL="573070" indent="-286535" lvl="1">
              <a:lnSpc>
                <a:spcPts val="4618"/>
              </a:lnSpc>
              <a:buAutoNum type="arabicPeriod" startAt="1"/>
            </a:pPr>
            <a:r>
              <a:rPr lang="en-US" sz="2654">
                <a:solidFill>
                  <a:srgbClr val="FFFFFF">
                    <a:alpha val="83922"/>
                  </a:srgbClr>
                </a:solidFill>
                <a:latin typeface="Barlow"/>
                <a:ea typeface="Barlow"/>
                <a:cs typeface="Barlow"/>
                <a:sym typeface="Barlow"/>
              </a:rPr>
              <a:t>¿Qué tipo de información registra?</a:t>
            </a:r>
          </a:p>
          <a:p>
            <a:pPr algn="l" marL="573070" indent="-286535" lvl="1">
              <a:lnSpc>
                <a:spcPts val="4618"/>
              </a:lnSpc>
              <a:buAutoNum type="arabicPeriod" startAt="1"/>
            </a:pPr>
            <a:r>
              <a:rPr lang="en-US" sz="2654">
                <a:solidFill>
                  <a:srgbClr val="FFFFFF">
                    <a:alpha val="83922"/>
                  </a:srgbClr>
                </a:solidFill>
                <a:latin typeface="Barlow"/>
                <a:ea typeface="Barlow"/>
                <a:cs typeface="Barlow"/>
                <a:sym typeface="Barlow"/>
              </a:rPr>
              <a:t>¿Con qué frecuencia actualiza el inventario?</a:t>
            </a:r>
          </a:p>
          <a:p>
            <a:pPr algn="l" marL="573070" indent="-286535" lvl="1">
              <a:lnSpc>
                <a:spcPts val="4618"/>
              </a:lnSpc>
              <a:buAutoNum type="arabicPeriod" startAt="1"/>
            </a:pPr>
            <a:r>
              <a:rPr lang="en-US" sz="2654">
                <a:solidFill>
                  <a:srgbClr val="FFFFFF">
                    <a:alpha val="83922"/>
                  </a:srgbClr>
                </a:solidFill>
                <a:latin typeface="Barlow"/>
                <a:ea typeface="Barlow"/>
                <a:cs typeface="Barlow"/>
                <a:sym typeface="Barlow"/>
              </a:rPr>
              <a:t>¿Qué problemas ha tenido para encontrar repuestos específicos debido a su organización actual?</a:t>
            </a:r>
          </a:p>
          <a:p>
            <a:pPr algn="l" marL="573070" indent="-286535" lvl="1">
              <a:lnSpc>
                <a:spcPts val="4618"/>
              </a:lnSpc>
              <a:buAutoNum type="arabicPeriod" startAt="1"/>
            </a:pPr>
            <a:r>
              <a:rPr lang="en-US" sz="2654">
                <a:solidFill>
                  <a:srgbClr val="FFFFFF">
                    <a:alpha val="83922"/>
                  </a:srgbClr>
                </a:solidFill>
                <a:latin typeface="Barlow"/>
                <a:ea typeface="Barlow"/>
                <a:cs typeface="Barlow"/>
                <a:sym typeface="Barlow"/>
              </a:rPr>
              <a:t>¿Hay algún tipo de clasificación o categorización de los repuestos?</a:t>
            </a:r>
          </a:p>
          <a:p>
            <a:pPr algn="l" marL="573070" indent="-286535" lvl="1">
              <a:lnSpc>
                <a:spcPts val="4618"/>
              </a:lnSpc>
              <a:buAutoNum type="arabicPeriod" startAt="1"/>
            </a:pPr>
            <a:r>
              <a:rPr lang="en-US" sz="2654">
                <a:solidFill>
                  <a:srgbClr val="FFFFFF">
                    <a:alpha val="83922"/>
                  </a:srgbClr>
                </a:solidFill>
                <a:latin typeface="Barlow"/>
                <a:ea typeface="Barlow"/>
                <a:cs typeface="Barlow"/>
                <a:sym typeface="Barlow"/>
              </a:rPr>
              <a:t>¿Está satisfecho con la forma en que gestiona su negocio?</a:t>
            </a:r>
          </a:p>
          <a:p>
            <a:pPr algn="l" marL="573070" indent="-286535" lvl="1">
              <a:lnSpc>
                <a:spcPts val="4618"/>
              </a:lnSpc>
              <a:buAutoNum type="arabicPeriod" startAt="1"/>
            </a:pPr>
            <a:r>
              <a:rPr lang="en-US" sz="2654">
                <a:solidFill>
                  <a:srgbClr val="FFFFFF">
                    <a:alpha val="83922"/>
                  </a:srgbClr>
                </a:solidFill>
                <a:latin typeface="Barlow"/>
                <a:ea typeface="Barlow"/>
                <a:cs typeface="Barlow"/>
                <a:sym typeface="Barlow"/>
              </a:rPr>
              <a:t>¿actualmente usted registra o agenda las citas con los clientes que vienen a reparación o mantenimiento de la moto?</a:t>
            </a:r>
          </a:p>
          <a:p>
            <a:pPr algn="l" marL="573070" indent="-286535" lvl="1">
              <a:lnSpc>
                <a:spcPts val="4618"/>
              </a:lnSpc>
              <a:buAutoNum type="arabicPeriod" startAt="1"/>
            </a:pPr>
            <a:r>
              <a:rPr lang="en-US" sz="2654">
                <a:solidFill>
                  <a:srgbClr val="FFFFFF">
                    <a:alpha val="83922"/>
                  </a:srgbClr>
                </a:solidFill>
                <a:latin typeface="Barlow"/>
                <a:ea typeface="Barlow"/>
                <a:cs typeface="Barlow"/>
                <a:sym typeface="Barlow"/>
              </a:rPr>
              <a:t>¿Hay algún otro problema en el taller que le gustaría solucionar?</a:t>
            </a:r>
          </a:p>
          <a:p>
            <a:pPr algn="l" marL="573070" indent="-286535" lvl="1">
              <a:lnSpc>
                <a:spcPts val="4618"/>
              </a:lnSpc>
              <a:buAutoNum type="arabicPeriod" startAt="1"/>
            </a:pPr>
            <a:r>
              <a:rPr lang="en-US" sz="2654">
                <a:solidFill>
                  <a:srgbClr val="FFFFFF">
                    <a:alpha val="83922"/>
                  </a:srgbClr>
                </a:solidFill>
                <a:latin typeface="Barlow"/>
                <a:ea typeface="Barlow"/>
                <a:cs typeface="Barlow"/>
                <a:sym typeface="Barlow"/>
              </a:rPr>
              <a:t>¿Maneja alguna seguridad con la información que le suministra los clientes?</a:t>
            </a:r>
          </a:p>
        </p:txBody>
      </p:sp>
      <p:sp>
        <p:nvSpPr>
          <p:cNvPr name="TextBox 10" id="10"/>
          <p:cNvSpPr txBox="true"/>
          <p:nvPr/>
        </p:nvSpPr>
        <p:spPr>
          <a:xfrm rot="0">
            <a:off x="653442" y="2194279"/>
            <a:ext cx="6636656" cy="793750"/>
          </a:xfrm>
          <a:prstGeom prst="rect">
            <a:avLst/>
          </a:prstGeom>
        </p:spPr>
        <p:txBody>
          <a:bodyPr anchor="t" rtlCol="false" tIns="0" lIns="0" bIns="0" rIns="0">
            <a:spAutoFit/>
          </a:bodyPr>
          <a:lstStyle/>
          <a:p>
            <a:pPr algn="l" marL="0" indent="0" lvl="0">
              <a:lnSpc>
                <a:spcPts val="6200"/>
              </a:lnSpc>
              <a:spcBef>
                <a:spcPct val="0"/>
              </a:spcBef>
            </a:pPr>
            <a:r>
              <a:rPr lang="en-US" b="true" sz="5000" i="true">
                <a:solidFill>
                  <a:srgbClr val="FFFFFF"/>
                </a:solidFill>
                <a:latin typeface="Barlow Bold Italics"/>
                <a:ea typeface="Barlow Bold Italics"/>
                <a:cs typeface="Barlow Bold Italics"/>
                <a:sym typeface="Barlow Bold Italics"/>
              </a:rPr>
              <a:t>ENTREVISTA INFORMAL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03384" y="-1675084"/>
            <a:ext cx="6000534" cy="3567590"/>
          </a:xfrm>
          <a:custGeom>
            <a:avLst/>
            <a:gdLst/>
            <a:ahLst/>
            <a:cxnLst/>
            <a:rect r="r" b="b" t="t" l="l"/>
            <a:pathLst>
              <a:path h="3567590" w="6000534">
                <a:moveTo>
                  <a:pt x="0" y="0"/>
                </a:moveTo>
                <a:lnTo>
                  <a:pt x="6000534" y="0"/>
                </a:lnTo>
                <a:lnTo>
                  <a:pt x="6000534" y="3567591"/>
                </a:lnTo>
                <a:lnTo>
                  <a:pt x="0" y="35675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2542441" y="8591206"/>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41048" y="537816"/>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4180105" y="6181594"/>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04533" y="-494599"/>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275713" y="4625635"/>
            <a:ext cx="5081972" cy="3021463"/>
          </a:xfrm>
          <a:custGeom>
            <a:avLst/>
            <a:gdLst/>
            <a:ahLst/>
            <a:cxnLst/>
            <a:rect r="r" b="b" t="t" l="l"/>
            <a:pathLst>
              <a:path h="3021463" w="5081972">
                <a:moveTo>
                  <a:pt x="0" y="0"/>
                </a:moveTo>
                <a:lnTo>
                  <a:pt x="5081972" y="0"/>
                </a:lnTo>
                <a:lnTo>
                  <a:pt x="5081972" y="3021463"/>
                </a:lnTo>
                <a:lnTo>
                  <a:pt x="0" y="3021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14960748" y="7760135"/>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16481741" y="2654155"/>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517383" y="4044238"/>
            <a:ext cx="9253234" cy="1602866"/>
          </a:xfrm>
          <a:prstGeom prst="rect">
            <a:avLst/>
          </a:prstGeom>
        </p:spPr>
        <p:txBody>
          <a:bodyPr anchor="t" rtlCol="false" tIns="0" lIns="0" bIns="0" rIns="0">
            <a:spAutoFit/>
          </a:bodyPr>
          <a:lstStyle/>
          <a:p>
            <a:pPr algn="ctr">
              <a:lnSpc>
                <a:spcPts val="10534"/>
              </a:lnSpc>
            </a:pPr>
            <a:r>
              <a:rPr lang="en-US" sz="11206" b="true">
                <a:solidFill>
                  <a:srgbClr val="FFFFFF"/>
                </a:solidFill>
                <a:latin typeface="Codec Pro Bold"/>
                <a:ea typeface="Codec Pro Bold"/>
                <a:cs typeface="Codec Pro Bold"/>
                <a:sym typeface="Codec Pro Bold"/>
              </a:rPr>
              <a:t>API REST</a:t>
            </a:r>
          </a:p>
        </p:txBody>
      </p:sp>
      <p:grpSp>
        <p:nvGrpSpPr>
          <p:cNvPr name="Group 11" id="11"/>
          <p:cNvGrpSpPr/>
          <p:nvPr/>
        </p:nvGrpSpPr>
        <p:grpSpPr>
          <a:xfrm rot="0">
            <a:off x="5531401" y="5647104"/>
            <a:ext cx="7225199" cy="700433"/>
            <a:chOff x="0" y="0"/>
            <a:chExt cx="1356880" cy="131540"/>
          </a:xfrm>
        </p:grpSpPr>
        <p:sp>
          <p:nvSpPr>
            <p:cNvPr name="Freeform 12" id="12"/>
            <p:cNvSpPr/>
            <p:nvPr/>
          </p:nvSpPr>
          <p:spPr>
            <a:xfrm flipH="false" flipV="false" rot="0">
              <a:off x="0" y="0"/>
              <a:ext cx="1356880" cy="131540"/>
            </a:xfrm>
            <a:custGeom>
              <a:avLst/>
              <a:gdLst/>
              <a:ahLst/>
              <a:cxnLst/>
              <a:rect r="r" b="b" t="t" l="l"/>
              <a:pathLst>
                <a:path h="131540" w="1356880">
                  <a:moveTo>
                    <a:pt x="65770" y="0"/>
                  </a:moveTo>
                  <a:lnTo>
                    <a:pt x="1291110" y="0"/>
                  </a:lnTo>
                  <a:cubicBezTo>
                    <a:pt x="1327434" y="0"/>
                    <a:pt x="1356880" y="29446"/>
                    <a:pt x="1356880" y="65770"/>
                  </a:cubicBezTo>
                  <a:lnTo>
                    <a:pt x="1356880" y="65770"/>
                  </a:lnTo>
                  <a:cubicBezTo>
                    <a:pt x="1356880" y="83213"/>
                    <a:pt x="1349951" y="99942"/>
                    <a:pt x="1337617" y="112276"/>
                  </a:cubicBezTo>
                  <a:cubicBezTo>
                    <a:pt x="1325283" y="124611"/>
                    <a:pt x="1308554" y="131540"/>
                    <a:pt x="1291110" y="131540"/>
                  </a:cubicBezTo>
                  <a:lnTo>
                    <a:pt x="65770" y="131540"/>
                  </a:lnTo>
                  <a:cubicBezTo>
                    <a:pt x="29446" y="131540"/>
                    <a:pt x="0" y="102094"/>
                    <a:pt x="0" y="65770"/>
                  </a:cubicBezTo>
                  <a:lnTo>
                    <a:pt x="0" y="65770"/>
                  </a:lnTo>
                  <a:cubicBezTo>
                    <a:pt x="0" y="29446"/>
                    <a:pt x="29446" y="0"/>
                    <a:pt x="65770" y="0"/>
                  </a:cubicBezTo>
                  <a:close/>
                </a:path>
              </a:pathLst>
            </a:custGeom>
            <a:solidFill>
              <a:srgbClr val="FF0000"/>
            </a:solidFill>
            <a:ln cap="rnd">
              <a:noFill/>
              <a:prstDash val="solid"/>
              <a:round/>
            </a:ln>
          </p:spPr>
        </p:sp>
        <p:sp>
          <p:nvSpPr>
            <p:cNvPr name="TextBox 13" id="13"/>
            <p:cNvSpPr txBox="true"/>
            <p:nvPr/>
          </p:nvSpPr>
          <p:spPr>
            <a:xfrm>
              <a:off x="0" y="-9525"/>
              <a:ext cx="1356880" cy="141065"/>
            </a:xfrm>
            <a:prstGeom prst="rect">
              <a:avLst/>
            </a:prstGeom>
          </p:spPr>
          <p:txBody>
            <a:bodyPr anchor="ctr" rtlCol="false" tIns="31918" lIns="31918" bIns="31918" rIns="31918"/>
            <a:lstStyle/>
            <a:p>
              <a:pPr algn="ctr">
                <a:lnSpc>
                  <a:spcPts val="1381"/>
                </a:lnSpc>
              </a:pPr>
            </a:p>
          </p:txBody>
        </p:sp>
      </p:grpSp>
      <p:sp>
        <p:nvSpPr>
          <p:cNvPr name="TextBox 14" id="14"/>
          <p:cNvSpPr txBox="true"/>
          <p:nvPr/>
        </p:nvSpPr>
        <p:spPr>
          <a:xfrm rot="0">
            <a:off x="6521477" y="5803985"/>
            <a:ext cx="5245047" cy="405721"/>
          </a:xfrm>
          <a:prstGeom prst="rect">
            <a:avLst/>
          </a:prstGeom>
        </p:spPr>
        <p:txBody>
          <a:bodyPr anchor="t" rtlCol="false" tIns="0" lIns="0" bIns="0" rIns="0">
            <a:spAutoFit/>
          </a:bodyPr>
          <a:lstStyle/>
          <a:p>
            <a:pPr algn="ctr">
              <a:lnSpc>
                <a:spcPts val="2620"/>
              </a:lnSpc>
            </a:pPr>
            <a:r>
              <a:rPr lang="en-US" b="true" sz="2787" spc="78">
                <a:solidFill>
                  <a:srgbClr val="E4E5EC"/>
                </a:solidFill>
                <a:latin typeface="Codec Pro Bold"/>
                <a:ea typeface="Codec Pro Bold"/>
                <a:cs typeface="Codec Pro Bold"/>
                <a:sym typeface="Codec Pro Bold"/>
              </a:rPr>
              <a:t>PISTON ROJO</a:t>
            </a:r>
          </a:p>
        </p:txBody>
      </p:sp>
      <p:sp>
        <p:nvSpPr>
          <p:cNvPr name="Freeform 15" id="15"/>
          <p:cNvSpPr/>
          <p:nvPr/>
        </p:nvSpPr>
        <p:spPr>
          <a:xfrm flipH="false" flipV="false" rot="0">
            <a:off x="8865311" y="443665"/>
            <a:ext cx="557379" cy="585035"/>
          </a:xfrm>
          <a:custGeom>
            <a:avLst/>
            <a:gdLst/>
            <a:ahLst/>
            <a:cxnLst/>
            <a:rect r="r" b="b" t="t" l="l"/>
            <a:pathLst>
              <a:path h="585035" w="557379">
                <a:moveTo>
                  <a:pt x="0" y="0"/>
                </a:moveTo>
                <a:lnTo>
                  <a:pt x="557378" y="0"/>
                </a:lnTo>
                <a:lnTo>
                  <a:pt x="557378" y="585035"/>
                </a:lnTo>
                <a:lnTo>
                  <a:pt x="0" y="585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8" id="8"/>
          <p:cNvGrpSpPr/>
          <p:nvPr/>
        </p:nvGrpSpPr>
        <p:grpSpPr>
          <a:xfrm rot="0">
            <a:off x="12542441" y="2654155"/>
            <a:ext cx="9021272" cy="9504641"/>
            <a:chOff x="0" y="0"/>
            <a:chExt cx="12028363" cy="12672854"/>
          </a:xfrm>
        </p:grpSpPr>
        <p:sp>
          <p:nvSpPr>
            <p:cNvPr name="Freeform 9" id="9"/>
            <p:cNvSpPr/>
            <p:nvPr/>
          </p:nvSpPr>
          <p:spPr>
            <a:xfrm flipH="false" flipV="false" rot="-10800000">
              <a:off x="0" y="7916067"/>
              <a:ext cx="8000712" cy="4756787"/>
            </a:xfrm>
            <a:custGeom>
              <a:avLst/>
              <a:gdLst/>
              <a:ahLst/>
              <a:cxnLst/>
              <a:rect r="r" b="b" t="t" l="l"/>
              <a:pathLst>
                <a:path h="4756787" w="8000712">
                  <a:moveTo>
                    <a:pt x="0" y="0"/>
                  </a:moveTo>
                  <a:lnTo>
                    <a:pt x="8000712" y="0"/>
                  </a:lnTo>
                  <a:lnTo>
                    <a:pt x="8000712" y="4756787"/>
                  </a:lnTo>
                  <a:lnTo>
                    <a:pt x="0" y="47567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2183552" y="4703251"/>
              <a:ext cx="8000712" cy="4756787"/>
            </a:xfrm>
            <a:custGeom>
              <a:avLst/>
              <a:gdLst/>
              <a:ahLst/>
              <a:cxnLst/>
              <a:rect r="r" b="b" t="t" l="l"/>
              <a:pathLst>
                <a:path h="4756787" w="8000712">
                  <a:moveTo>
                    <a:pt x="0" y="0"/>
                  </a:moveTo>
                  <a:lnTo>
                    <a:pt x="8000713" y="0"/>
                  </a:lnTo>
                  <a:lnTo>
                    <a:pt x="8000713" y="4756788"/>
                  </a:lnTo>
                  <a:lnTo>
                    <a:pt x="0" y="4756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800000">
              <a:off x="3224410" y="6807973"/>
              <a:ext cx="6775963" cy="4028618"/>
            </a:xfrm>
            <a:custGeom>
              <a:avLst/>
              <a:gdLst/>
              <a:ahLst/>
              <a:cxnLst/>
              <a:rect r="r" b="b" t="t" l="l"/>
              <a:pathLst>
                <a:path h="4028618" w="6775963">
                  <a:moveTo>
                    <a:pt x="0" y="0"/>
                  </a:moveTo>
                  <a:lnTo>
                    <a:pt x="6775962" y="0"/>
                  </a:lnTo>
                  <a:lnTo>
                    <a:pt x="6775962" y="4028618"/>
                  </a:lnTo>
                  <a:lnTo>
                    <a:pt x="0" y="4028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5252400" y="0"/>
              <a:ext cx="6775963" cy="4028618"/>
            </a:xfrm>
            <a:custGeom>
              <a:avLst/>
              <a:gdLst/>
              <a:ahLst/>
              <a:cxnLst/>
              <a:rect r="r" b="b" t="t" l="l"/>
              <a:pathLst>
                <a:path h="4028618" w="6775963">
                  <a:moveTo>
                    <a:pt x="0" y="0"/>
                  </a:moveTo>
                  <a:lnTo>
                    <a:pt x="6775963" y="0"/>
                  </a:lnTo>
                  <a:lnTo>
                    <a:pt x="6775963" y="4028618"/>
                  </a:lnTo>
                  <a:lnTo>
                    <a:pt x="0" y="4028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3" id="13"/>
          <p:cNvGrpSpPr/>
          <p:nvPr/>
        </p:nvGrpSpPr>
        <p:grpSpPr>
          <a:xfrm rot="0">
            <a:off x="9877205" y="1747337"/>
            <a:ext cx="6792326" cy="6792326"/>
            <a:chOff x="0" y="0"/>
            <a:chExt cx="6350000" cy="6350000"/>
          </a:xfrm>
        </p:grpSpPr>
        <p:sp>
          <p:nvSpPr>
            <p:cNvPr name="Freeform 14" id="14"/>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8553" t="0" r="-8553" b="0"/>
              </a:stretch>
            </a:blipFill>
          </p:spPr>
        </p:sp>
      </p:grpSp>
      <p:sp>
        <p:nvSpPr>
          <p:cNvPr name="Freeform 15" id="15"/>
          <p:cNvSpPr/>
          <p:nvPr/>
        </p:nvSpPr>
        <p:spPr>
          <a:xfrm flipH="false" flipV="false" rot="0">
            <a:off x="4007287" y="1109033"/>
            <a:ext cx="456572" cy="479227"/>
          </a:xfrm>
          <a:custGeom>
            <a:avLst/>
            <a:gdLst/>
            <a:ahLst/>
            <a:cxnLst/>
            <a:rect r="r" b="b" t="t" l="l"/>
            <a:pathLst>
              <a:path h="479227" w="456572">
                <a:moveTo>
                  <a:pt x="0" y="0"/>
                </a:moveTo>
                <a:lnTo>
                  <a:pt x="456573" y="0"/>
                </a:lnTo>
                <a:lnTo>
                  <a:pt x="456573" y="479227"/>
                </a:lnTo>
                <a:lnTo>
                  <a:pt x="0" y="479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3373252" y="2298551"/>
            <a:ext cx="4009409" cy="925703"/>
          </a:xfrm>
          <a:prstGeom prst="rect">
            <a:avLst/>
          </a:prstGeom>
        </p:spPr>
        <p:txBody>
          <a:bodyPr anchor="t" rtlCol="false" tIns="0" lIns="0" bIns="0" rIns="0">
            <a:spAutoFit/>
          </a:bodyPr>
          <a:lstStyle/>
          <a:p>
            <a:pPr algn="l">
              <a:lnSpc>
                <a:spcPts val="6015"/>
              </a:lnSpc>
            </a:pPr>
            <a:r>
              <a:rPr lang="en-US" sz="6399" b="true">
                <a:solidFill>
                  <a:srgbClr val="FFFFFF"/>
                </a:solidFill>
                <a:latin typeface="Codec Pro Ultra-Bold"/>
                <a:ea typeface="Codec Pro Ultra-Bold"/>
                <a:cs typeface="Codec Pro Ultra-Bold"/>
                <a:sym typeface="Codec Pro Ultra-Bold"/>
              </a:rPr>
              <a:t>OBJETIVO</a:t>
            </a:r>
          </a:p>
        </p:txBody>
      </p:sp>
      <p:sp>
        <p:nvSpPr>
          <p:cNvPr name="TextBox 17" id="17"/>
          <p:cNvSpPr txBox="true"/>
          <p:nvPr/>
        </p:nvSpPr>
        <p:spPr>
          <a:xfrm rot="0">
            <a:off x="2069783" y="3839295"/>
            <a:ext cx="6616347" cy="5181600"/>
          </a:xfrm>
          <a:prstGeom prst="rect">
            <a:avLst/>
          </a:prstGeom>
        </p:spPr>
        <p:txBody>
          <a:bodyPr anchor="t" rtlCol="false" tIns="0" lIns="0" bIns="0" rIns="0">
            <a:spAutoFit/>
          </a:bodyPr>
          <a:lstStyle/>
          <a:p>
            <a:pPr algn="ctr">
              <a:lnSpc>
                <a:spcPts val="3676"/>
              </a:lnSpc>
            </a:pPr>
            <a:r>
              <a:rPr lang="en-US" sz="3063">
                <a:solidFill>
                  <a:srgbClr val="FFFFFF"/>
                </a:solidFill>
                <a:latin typeface="Codec Pro"/>
                <a:ea typeface="Codec Pro"/>
                <a:cs typeface="Codec Pro"/>
                <a:sym typeface="Codec Pro"/>
              </a:rPr>
              <a:t>El objetivo de esta API REST es gestionar el sistema de citas para la empresa el pistón rojo. Los usuarios o clientes podrán solicitar citas para su moto a través de la plataforma, seleccionando el tipo de servicio que requieren, así como la fecha y hora deseadas. Además de que la API permita la comunicación entre diferentes softwares</a:t>
            </a:r>
          </a:p>
        </p:txBody>
      </p:sp>
      <p:sp>
        <p:nvSpPr>
          <p:cNvPr name="TextBox 18" id="18"/>
          <p:cNvSpPr txBox="true"/>
          <p:nvPr/>
        </p:nvSpPr>
        <p:spPr>
          <a:xfrm rot="0">
            <a:off x="4463860" y="1265754"/>
            <a:ext cx="1828195" cy="282386"/>
          </a:xfrm>
          <a:prstGeom prst="rect">
            <a:avLst/>
          </a:prstGeom>
        </p:spPr>
        <p:txBody>
          <a:bodyPr anchor="t" rtlCol="false" tIns="0" lIns="0" bIns="0" rIns="0">
            <a:spAutoFit/>
          </a:bodyPr>
          <a:lstStyle/>
          <a:p>
            <a:pPr algn="l">
              <a:lnSpc>
                <a:spcPts val="1849"/>
              </a:lnSpc>
            </a:pPr>
            <a:r>
              <a:rPr lang="en-US" b="true" sz="1887" spc="128">
                <a:solidFill>
                  <a:srgbClr val="FFFFFF"/>
                </a:solidFill>
                <a:latin typeface="Codec Pro Bold"/>
                <a:ea typeface="Codec Pro Bold"/>
                <a:cs typeface="Codec Pro Bold"/>
                <a:sym typeface="Codec Pro Bold"/>
              </a:rPr>
              <a:t>PISTON ROJO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139295" y="1076325"/>
            <a:ext cx="4009409" cy="925703"/>
          </a:xfrm>
          <a:prstGeom prst="rect">
            <a:avLst/>
          </a:prstGeom>
        </p:spPr>
        <p:txBody>
          <a:bodyPr anchor="t" rtlCol="false" tIns="0" lIns="0" bIns="0" rIns="0">
            <a:spAutoFit/>
          </a:bodyPr>
          <a:lstStyle/>
          <a:p>
            <a:pPr algn="l">
              <a:lnSpc>
                <a:spcPts val="6015"/>
              </a:lnSpc>
            </a:pPr>
            <a:r>
              <a:rPr lang="en-US" sz="6399" b="true">
                <a:solidFill>
                  <a:srgbClr val="FFFFFF"/>
                </a:solidFill>
                <a:latin typeface="Codec Pro Ultra-Bold"/>
                <a:ea typeface="Codec Pro Ultra-Bold"/>
                <a:cs typeface="Codec Pro Ultra-Bold"/>
                <a:sym typeface="Codec Pro Ultra-Bold"/>
              </a:rPr>
              <a:t>METODOS</a:t>
            </a:r>
          </a:p>
        </p:txBody>
      </p:sp>
      <p:sp>
        <p:nvSpPr>
          <p:cNvPr name="TextBox 3" id="3"/>
          <p:cNvSpPr txBox="true"/>
          <p:nvPr/>
        </p:nvSpPr>
        <p:spPr>
          <a:xfrm rot="0">
            <a:off x="12416218" y="2737350"/>
            <a:ext cx="2177453" cy="925703"/>
          </a:xfrm>
          <a:prstGeom prst="rect">
            <a:avLst/>
          </a:prstGeom>
        </p:spPr>
        <p:txBody>
          <a:bodyPr anchor="t" rtlCol="false" tIns="0" lIns="0" bIns="0" rIns="0">
            <a:spAutoFit/>
          </a:bodyPr>
          <a:lstStyle/>
          <a:p>
            <a:pPr algn="l">
              <a:lnSpc>
                <a:spcPts val="6015"/>
              </a:lnSpc>
            </a:pPr>
            <a:r>
              <a:rPr lang="en-US" sz="6399" b="true">
                <a:solidFill>
                  <a:srgbClr val="FFFFFF"/>
                </a:solidFill>
                <a:latin typeface="Codec Pro Ultra-Bold"/>
                <a:ea typeface="Codec Pro Ultra-Bold"/>
                <a:cs typeface="Codec Pro Ultra-Bold"/>
                <a:sym typeface="Codec Pro Ultra-Bold"/>
              </a:rPr>
              <a:t>POST</a:t>
            </a:r>
          </a:p>
        </p:txBody>
      </p:sp>
      <p:sp>
        <p:nvSpPr>
          <p:cNvPr name="TextBox 4" id="4"/>
          <p:cNvSpPr txBox="true"/>
          <p:nvPr/>
        </p:nvSpPr>
        <p:spPr>
          <a:xfrm rot="0">
            <a:off x="2898583" y="2737350"/>
            <a:ext cx="1543315" cy="925703"/>
          </a:xfrm>
          <a:prstGeom prst="rect">
            <a:avLst/>
          </a:prstGeom>
        </p:spPr>
        <p:txBody>
          <a:bodyPr anchor="t" rtlCol="false" tIns="0" lIns="0" bIns="0" rIns="0">
            <a:spAutoFit/>
          </a:bodyPr>
          <a:lstStyle/>
          <a:p>
            <a:pPr algn="l">
              <a:lnSpc>
                <a:spcPts val="6015"/>
              </a:lnSpc>
            </a:pPr>
            <a:r>
              <a:rPr lang="en-US" sz="6399" b="true">
                <a:solidFill>
                  <a:srgbClr val="FFFFFF"/>
                </a:solidFill>
                <a:latin typeface="Codec Pro Ultra-Bold"/>
                <a:ea typeface="Codec Pro Ultra-Bold"/>
                <a:cs typeface="Codec Pro Ultra-Bold"/>
                <a:sym typeface="Codec Pro Ultra-Bold"/>
              </a:rPr>
              <a:t>GET</a:t>
            </a:r>
          </a:p>
        </p:txBody>
      </p:sp>
      <p:sp>
        <p:nvSpPr>
          <p:cNvPr name="TextBox 5" id="5"/>
          <p:cNvSpPr txBox="true"/>
          <p:nvPr/>
        </p:nvSpPr>
        <p:spPr>
          <a:xfrm rot="0">
            <a:off x="2898583" y="6211365"/>
            <a:ext cx="1543315" cy="925703"/>
          </a:xfrm>
          <a:prstGeom prst="rect">
            <a:avLst/>
          </a:prstGeom>
        </p:spPr>
        <p:txBody>
          <a:bodyPr anchor="t" rtlCol="false" tIns="0" lIns="0" bIns="0" rIns="0">
            <a:spAutoFit/>
          </a:bodyPr>
          <a:lstStyle/>
          <a:p>
            <a:pPr algn="l">
              <a:lnSpc>
                <a:spcPts val="6015"/>
              </a:lnSpc>
            </a:pPr>
            <a:r>
              <a:rPr lang="en-US" sz="6399" b="true">
                <a:solidFill>
                  <a:srgbClr val="FFFFFF"/>
                </a:solidFill>
                <a:latin typeface="Codec Pro Ultra-Bold"/>
                <a:ea typeface="Codec Pro Ultra-Bold"/>
                <a:cs typeface="Codec Pro Ultra-Bold"/>
                <a:sym typeface="Codec Pro Ultra-Bold"/>
              </a:rPr>
              <a:t>PUT</a:t>
            </a:r>
          </a:p>
        </p:txBody>
      </p:sp>
      <p:sp>
        <p:nvSpPr>
          <p:cNvPr name="TextBox 6" id="6"/>
          <p:cNvSpPr txBox="true"/>
          <p:nvPr/>
        </p:nvSpPr>
        <p:spPr>
          <a:xfrm rot="0">
            <a:off x="12416218" y="6211365"/>
            <a:ext cx="3022971" cy="925703"/>
          </a:xfrm>
          <a:prstGeom prst="rect">
            <a:avLst/>
          </a:prstGeom>
        </p:spPr>
        <p:txBody>
          <a:bodyPr anchor="t" rtlCol="false" tIns="0" lIns="0" bIns="0" rIns="0">
            <a:spAutoFit/>
          </a:bodyPr>
          <a:lstStyle/>
          <a:p>
            <a:pPr algn="l">
              <a:lnSpc>
                <a:spcPts val="6015"/>
              </a:lnSpc>
            </a:pPr>
            <a:r>
              <a:rPr lang="en-US" sz="6399" b="true">
                <a:solidFill>
                  <a:srgbClr val="FFFFFF"/>
                </a:solidFill>
                <a:latin typeface="Codec Pro Ultra-Bold"/>
                <a:ea typeface="Codec Pro Ultra-Bold"/>
                <a:cs typeface="Codec Pro Ultra-Bold"/>
                <a:sym typeface="Codec Pro Ultra-Bold"/>
              </a:rPr>
              <a:t>DELETE</a:t>
            </a:r>
          </a:p>
        </p:txBody>
      </p:sp>
      <p:sp>
        <p:nvSpPr>
          <p:cNvPr name="TextBox 7" id="7"/>
          <p:cNvSpPr txBox="true"/>
          <p:nvPr/>
        </p:nvSpPr>
        <p:spPr>
          <a:xfrm rot="0">
            <a:off x="1028700" y="3777353"/>
            <a:ext cx="5283081" cy="981075"/>
          </a:xfrm>
          <a:prstGeom prst="rect">
            <a:avLst/>
          </a:prstGeom>
        </p:spPr>
        <p:txBody>
          <a:bodyPr anchor="t" rtlCol="false" tIns="0" lIns="0" bIns="0" rIns="0">
            <a:spAutoFit/>
          </a:bodyPr>
          <a:lstStyle/>
          <a:p>
            <a:pPr algn="ctr">
              <a:lnSpc>
                <a:spcPts val="3676"/>
              </a:lnSpc>
            </a:pPr>
            <a:r>
              <a:rPr lang="en-US" sz="3063">
                <a:solidFill>
                  <a:srgbClr val="FFFFFF"/>
                </a:solidFill>
                <a:latin typeface="Codec Pro"/>
                <a:ea typeface="Codec Pro"/>
                <a:cs typeface="Codec Pro"/>
                <a:sym typeface="Codec Pro"/>
              </a:rPr>
              <a:t>Mostramos todas las citas que Están agendadas</a:t>
            </a:r>
          </a:p>
        </p:txBody>
      </p:sp>
      <p:sp>
        <p:nvSpPr>
          <p:cNvPr name="TextBox 8" id="8"/>
          <p:cNvSpPr txBox="true"/>
          <p:nvPr/>
        </p:nvSpPr>
        <p:spPr>
          <a:xfrm rot="0">
            <a:off x="11371102" y="3777353"/>
            <a:ext cx="4267686" cy="981075"/>
          </a:xfrm>
          <a:prstGeom prst="rect">
            <a:avLst/>
          </a:prstGeom>
        </p:spPr>
        <p:txBody>
          <a:bodyPr anchor="t" rtlCol="false" tIns="0" lIns="0" bIns="0" rIns="0">
            <a:spAutoFit/>
          </a:bodyPr>
          <a:lstStyle/>
          <a:p>
            <a:pPr algn="ctr">
              <a:lnSpc>
                <a:spcPts val="3676"/>
              </a:lnSpc>
            </a:pPr>
            <a:r>
              <a:rPr lang="en-US" sz="3063">
                <a:solidFill>
                  <a:srgbClr val="FFFFFF"/>
                </a:solidFill>
                <a:latin typeface="Codec Pro"/>
                <a:ea typeface="Codec Pro"/>
                <a:cs typeface="Codec Pro"/>
                <a:sym typeface="Codec Pro"/>
              </a:rPr>
              <a:t>Creamos citas que se desean agendar </a:t>
            </a:r>
          </a:p>
        </p:txBody>
      </p:sp>
      <p:sp>
        <p:nvSpPr>
          <p:cNvPr name="TextBox 9" id="9"/>
          <p:cNvSpPr txBox="true"/>
          <p:nvPr/>
        </p:nvSpPr>
        <p:spPr>
          <a:xfrm rot="0">
            <a:off x="914002" y="7253293"/>
            <a:ext cx="5512476" cy="981075"/>
          </a:xfrm>
          <a:prstGeom prst="rect">
            <a:avLst/>
          </a:prstGeom>
        </p:spPr>
        <p:txBody>
          <a:bodyPr anchor="t" rtlCol="false" tIns="0" lIns="0" bIns="0" rIns="0">
            <a:spAutoFit/>
          </a:bodyPr>
          <a:lstStyle/>
          <a:p>
            <a:pPr algn="ctr">
              <a:lnSpc>
                <a:spcPts val="3676"/>
              </a:lnSpc>
            </a:pPr>
            <a:r>
              <a:rPr lang="en-US" sz="3063">
                <a:solidFill>
                  <a:srgbClr val="FFFFFF"/>
                </a:solidFill>
                <a:latin typeface="Codec Pro"/>
                <a:ea typeface="Codec Pro"/>
                <a:cs typeface="Codec Pro"/>
                <a:sym typeface="Codec Pro"/>
              </a:rPr>
              <a:t>Actualizamos las citas que estén agendadas</a:t>
            </a:r>
          </a:p>
        </p:txBody>
      </p:sp>
      <p:sp>
        <p:nvSpPr>
          <p:cNvPr name="TextBox 10" id="10"/>
          <p:cNvSpPr txBox="true"/>
          <p:nvPr/>
        </p:nvSpPr>
        <p:spPr>
          <a:xfrm rot="0">
            <a:off x="9988317" y="7253293"/>
            <a:ext cx="7558214" cy="981075"/>
          </a:xfrm>
          <a:prstGeom prst="rect">
            <a:avLst/>
          </a:prstGeom>
        </p:spPr>
        <p:txBody>
          <a:bodyPr anchor="t" rtlCol="false" tIns="0" lIns="0" bIns="0" rIns="0">
            <a:spAutoFit/>
          </a:bodyPr>
          <a:lstStyle/>
          <a:p>
            <a:pPr algn="ctr">
              <a:lnSpc>
                <a:spcPts val="3676"/>
              </a:lnSpc>
            </a:pPr>
            <a:r>
              <a:rPr lang="en-US" sz="3063">
                <a:solidFill>
                  <a:srgbClr val="FFFFFF"/>
                </a:solidFill>
                <a:latin typeface="Codec Pro"/>
                <a:ea typeface="Codec Pro"/>
                <a:cs typeface="Codec Pro"/>
                <a:sym typeface="Codec Pro"/>
              </a:rPr>
              <a:t>Eliminamos las citas que hay agendadas si se desea alguna eliminar</a:t>
            </a:r>
          </a:p>
        </p:txBody>
      </p:sp>
      <p:grpSp>
        <p:nvGrpSpPr>
          <p:cNvPr name="Group 11" id="11"/>
          <p:cNvGrpSpPr/>
          <p:nvPr/>
        </p:nvGrpSpPr>
        <p:grpSpPr>
          <a:xfrm rot="0">
            <a:off x="5463613" y="2002028"/>
            <a:ext cx="6792326" cy="6792326"/>
            <a:chOff x="0" y="0"/>
            <a:chExt cx="6350000" cy="6350000"/>
          </a:xfrm>
        </p:grpSpPr>
        <p:sp>
          <p:nvSpPr>
            <p:cNvPr name="Freeform 12" id="12"/>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8553" t="0" r="-8553" b="0"/>
              </a:stretch>
            </a:blipFill>
          </p:spPr>
        </p:sp>
      </p:grpSp>
      <p:sp>
        <p:nvSpPr>
          <p:cNvPr name="Freeform 13" id="13"/>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4" id="14"/>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5" id="15"/>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6" id="16"/>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7" id="17"/>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8" id="18"/>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9" id="19"/>
          <p:cNvSpPr/>
          <p:nvPr/>
        </p:nvSpPr>
        <p:spPr>
          <a:xfrm flipH="false" flipV="false" rot="-10800000">
            <a:off x="15638788" y="9263161"/>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0" id="20"/>
          <p:cNvSpPr/>
          <p:nvPr/>
        </p:nvSpPr>
        <p:spPr>
          <a:xfrm flipH="false" flipV="false" rot="-10800000">
            <a:off x="16713567" y="8234368"/>
            <a:ext cx="2789693" cy="1658599"/>
          </a:xfrm>
          <a:custGeom>
            <a:avLst/>
            <a:gdLst/>
            <a:ahLst/>
            <a:cxnLst/>
            <a:rect r="r" b="b" t="t" l="l"/>
            <a:pathLst>
              <a:path h="1658599" w="2789693">
                <a:moveTo>
                  <a:pt x="0" y="0"/>
                </a:moveTo>
                <a:lnTo>
                  <a:pt x="2789692" y="0"/>
                </a:lnTo>
                <a:lnTo>
                  <a:pt x="2789692" y="1658599"/>
                </a:lnTo>
                <a:lnTo>
                  <a:pt x="0" y="1658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1" id="21"/>
          <p:cNvSpPr/>
          <p:nvPr/>
        </p:nvSpPr>
        <p:spPr>
          <a:xfrm flipH="false" flipV="false" rot="-10800000">
            <a:off x="16927090" y="9390110"/>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2" id="22"/>
          <p:cNvSpPr/>
          <p:nvPr/>
        </p:nvSpPr>
        <p:spPr>
          <a:xfrm flipH="false" flipV="true" rot="-10800000">
            <a:off x="15638788" y="-464373"/>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3" id="23"/>
          <p:cNvSpPr/>
          <p:nvPr/>
        </p:nvSpPr>
        <p:spPr>
          <a:xfrm flipH="false" flipV="true" rot="-10800000">
            <a:off x="16713567" y="479227"/>
            <a:ext cx="2789693" cy="1658599"/>
          </a:xfrm>
          <a:custGeom>
            <a:avLst/>
            <a:gdLst/>
            <a:ahLst/>
            <a:cxnLst/>
            <a:rect r="r" b="b" t="t" l="l"/>
            <a:pathLst>
              <a:path h="1658599" w="2789693">
                <a:moveTo>
                  <a:pt x="0" y="1658599"/>
                </a:moveTo>
                <a:lnTo>
                  <a:pt x="2789692" y="1658599"/>
                </a:lnTo>
                <a:lnTo>
                  <a:pt x="2789692" y="0"/>
                </a:lnTo>
                <a:lnTo>
                  <a:pt x="0" y="0"/>
                </a:lnTo>
                <a:lnTo>
                  <a:pt x="0" y="1658599"/>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4" id="24"/>
          <p:cNvSpPr/>
          <p:nvPr/>
        </p:nvSpPr>
        <p:spPr>
          <a:xfrm flipH="false" flipV="true" rot="-10800000">
            <a:off x="16927090" y="-270650"/>
            <a:ext cx="2362646" cy="1404701"/>
          </a:xfrm>
          <a:custGeom>
            <a:avLst/>
            <a:gdLst/>
            <a:ahLst/>
            <a:cxnLst/>
            <a:rect r="r" b="b" t="t" l="l"/>
            <a:pathLst>
              <a:path h="1404701" w="2362646">
                <a:moveTo>
                  <a:pt x="0" y="1404700"/>
                </a:moveTo>
                <a:lnTo>
                  <a:pt x="2362646" y="1404700"/>
                </a:lnTo>
                <a:lnTo>
                  <a:pt x="2362646" y="0"/>
                </a:lnTo>
                <a:lnTo>
                  <a:pt x="0" y="0"/>
                </a:lnTo>
                <a:lnTo>
                  <a:pt x="0" y="140470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10800000">
            <a:off x="15638788" y="9263161"/>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10800000">
            <a:off x="16713567" y="8234368"/>
            <a:ext cx="2789693" cy="1658599"/>
          </a:xfrm>
          <a:custGeom>
            <a:avLst/>
            <a:gdLst/>
            <a:ahLst/>
            <a:cxnLst/>
            <a:rect r="r" b="b" t="t" l="l"/>
            <a:pathLst>
              <a:path h="1658599" w="2789693">
                <a:moveTo>
                  <a:pt x="0" y="0"/>
                </a:moveTo>
                <a:lnTo>
                  <a:pt x="2789692" y="0"/>
                </a:lnTo>
                <a:lnTo>
                  <a:pt x="2789692"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10800000">
            <a:off x="16927090" y="9390110"/>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true" rot="-10800000">
            <a:off x="15638788" y="-464373"/>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2" id="12"/>
          <p:cNvSpPr/>
          <p:nvPr/>
        </p:nvSpPr>
        <p:spPr>
          <a:xfrm flipH="false" flipV="true" rot="-10800000">
            <a:off x="16713567" y="479227"/>
            <a:ext cx="2789693" cy="1658599"/>
          </a:xfrm>
          <a:custGeom>
            <a:avLst/>
            <a:gdLst/>
            <a:ahLst/>
            <a:cxnLst/>
            <a:rect r="r" b="b" t="t" l="l"/>
            <a:pathLst>
              <a:path h="1658599" w="2789693">
                <a:moveTo>
                  <a:pt x="0" y="1658599"/>
                </a:moveTo>
                <a:lnTo>
                  <a:pt x="2789692" y="1658599"/>
                </a:lnTo>
                <a:lnTo>
                  <a:pt x="2789692"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3" id="13"/>
          <p:cNvSpPr/>
          <p:nvPr/>
        </p:nvSpPr>
        <p:spPr>
          <a:xfrm flipH="false" flipV="true" rot="-10800000">
            <a:off x="16927090" y="-270650"/>
            <a:ext cx="2362646" cy="1404701"/>
          </a:xfrm>
          <a:custGeom>
            <a:avLst/>
            <a:gdLst/>
            <a:ahLst/>
            <a:cxnLst/>
            <a:rect r="r" b="b" t="t" l="l"/>
            <a:pathLst>
              <a:path h="1404701" w="2362646">
                <a:moveTo>
                  <a:pt x="0" y="1404700"/>
                </a:moveTo>
                <a:lnTo>
                  <a:pt x="2362646" y="1404700"/>
                </a:lnTo>
                <a:lnTo>
                  <a:pt x="2362646" y="0"/>
                </a:lnTo>
                <a:lnTo>
                  <a:pt x="0" y="0"/>
                </a:lnTo>
                <a:lnTo>
                  <a:pt x="0" y="140470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4" id="14"/>
          <p:cNvSpPr/>
          <p:nvPr/>
        </p:nvSpPr>
        <p:spPr>
          <a:xfrm flipH="false" flipV="false" rot="0">
            <a:off x="1361855" y="1609606"/>
            <a:ext cx="6911569" cy="7152982"/>
          </a:xfrm>
          <a:custGeom>
            <a:avLst/>
            <a:gdLst/>
            <a:ahLst/>
            <a:cxnLst/>
            <a:rect r="r" b="b" t="t" l="l"/>
            <a:pathLst>
              <a:path h="7152982" w="6911569">
                <a:moveTo>
                  <a:pt x="0" y="0"/>
                </a:moveTo>
                <a:lnTo>
                  <a:pt x="6911569" y="0"/>
                </a:lnTo>
                <a:lnTo>
                  <a:pt x="6911569" y="7152982"/>
                </a:lnTo>
                <a:lnTo>
                  <a:pt x="0" y="7152982"/>
                </a:lnTo>
                <a:lnTo>
                  <a:pt x="0" y="0"/>
                </a:lnTo>
                <a:close/>
              </a:path>
            </a:pathLst>
          </a:custGeom>
          <a:blipFill>
            <a:blip r:embed="rId4"/>
            <a:stretch>
              <a:fillRect l="0" t="0" r="0" b="0"/>
            </a:stretch>
          </a:blipFill>
        </p:spPr>
      </p:sp>
      <p:sp>
        <p:nvSpPr>
          <p:cNvPr name="Freeform 15" id="15"/>
          <p:cNvSpPr/>
          <p:nvPr/>
        </p:nvSpPr>
        <p:spPr>
          <a:xfrm flipH="false" flipV="false" rot="0">
            <a:off x="7557714" y="2643314"/>
            <a:ext cx="10241645" cy="5085567"/>
          </a:xfrm>
          <a:custGeom>
            <a:avLst/>
            <a:gdLst/>
            <a:ahLst/>
            <a:cxnLst/>
            <a:rect r="r" b="b" t="t" l="l"/>
            <a:pathLst>
              <a:path h="5085567" w="10241645">
                <a:moveTo>
                  <a:pt x="0" y="0"/>
                </a:moveTo>
                <a:lnTo>
                  <a:pt x="10241645" y="0"/>
                </a:lnTo>
                <a:lnTo>
                  <a:pt x="10241645" y="5085566"/>
                </a:lnTo>
                <a:lnTo>
                  <a:pt x="0" y="5085566"/>
                </a:lnTo>
                <a:lnTo>
                  <a:pt x="0" y="0"/>
                </a:lnTo>
                <a:close/>
              </a:path>
            </a:pathLst>
          </a:custGeom>
          <a:blipFill>
            <a:blip r:embed="rId5"/>
            <a:stretch>
              <a:fillRect l="0" t="0" r="-10346" b="0"/>
            </a:stretch>
          </a:blipFill>
        </p:spPr>
      </p:sp>
      <p:sp>
        <p:nvSpPr>
          <p:cNvPr name="TextBox 16" id="16"/>
          <p:cNvSpPr txBox="true"/>
          <p:nvPr/>
        </p:nvSpPr>
        <p:spPr>
          <a:xfrm rot="0">
            <a:off x="3944612" y="286413"/>
            <a:ext cx="2881229" cy="1055389"/>
          </a:xfrm>
          <a:prstGeom prst="rect">
            <a:avLst/>
          </a:prstGeom>
        </p:spPr>
        <p:txBody>
          <a:bodyPr anchor="t" rtlCol="false" tIns="0" lIns="0" bIns="0" rIns="0">
            <a:spAutoFit/>
          </a:bodyPr>
          <a:lstStyle/>
          <a:p>
            <a:pPr algn="ctr" marL="0" indent="0" lvl="0">
              <a:lnSpc>
                <a:spcPts val="6996"/>
              </a:lnSpc>
              <a:spcBef>
                <a:spcPct val="0"/>
              </a:spcBef>
            </a:pPr>
            <a:r>
              <a:rPr lang="en-US" b="true" sz="7442" strike="noStrike" u="none">
                <a:solidFill>
                  <a:srgbClr val="FFFFFF"/>
                </a:solidFill>
                <a:latin typeface="Codec Pro Bold"/>
                <a:ea typeface="Codec Pro Bold"/>
                <a:cs typeface="Codec Pro Bold"/>
                <a:sym typeface="Codec Pro Bold"/>
              </a:rPr>
              <a:t>Vistas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10800000">
            <a:off x="15638788" y="9263161"/>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10800000">
            <a:off x="16713567" y="8234368"/>
            <a:ext cx="2789693" cy="1658599"/>
          </a:xfrm>
          <a:custGeom>
            <a:avLst/>
            <a:gdLst/>
            <a:ahLst/>
            <a:cxnLst/>
            <a:rect r="r" b="b" t="t" l="l"/>
            <a:pathLst>
              <a:path h="1658599" w="2789693">
                <a:moveTo>
                  <a:pt x="0" y="0"/>
                </a:moveTo>
                <a:lnTo>
                  <a:pt x="2789692" y="0"/>
                </a:lnTo>
                <a:lnTo>
                  <a:pt x="2789692"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10800000">
            <a:off x="16927090" y="9390110"/>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true" rot="-10800000">
            <a:off x="15638788" y="-464373"/>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2" id="12"/>
          <p:cNvSpPr/>
          <p:nvPr/>
        </p:nvSpPr>
        <p:spPr>
          <a:xfrm flipH="false" flipV="true" rot="-10800000">
            <a:off x="16713567" y="479227"/>
            <a:ext cx="2789693" cy="1658599"/>
          </a:xfrm>
          <a:custGeom>
            <a:avLst/>
            <a:gdLst/>
            <a:ahLst/>
            <a:cxnLst/>
            <a:rect r="r" b="b" t="t" l="l"/>
            <a:pathLst>
              <a:path h="1658599" w="2789693">
                <a:moveTo>
                  <a:pt x="0" y="1658599"/>
                </a:moveTo>
                <a:lnTo>
                  <a:pt x="2789692" y="1658599"/>
                </a:lnTo>
                <a:lnTo>
                  <a:pt x="2789692"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3" id="13"/>
          <p:cNvSpPr/>
          <p:nvPr/>
        </p:nvSpPr>
        <p:spPr>
          <a:xfrm flipH="false" flipV="true" rot="-10800000">
            <a:off x="16927090" y="-270650"/>
            <a:ext cx="2362646" cy="1404701"/>
          </a:xfrm>
          <a:custGeom>
            <a:avLst/>
            <a:gdLst/>
            <a:ahLst/>
            <a:cxnLst/>
            <a:rect r="r" b="b" t="t" l="l"/>
            <a:pathLst>
              <a:path h="1404701" w="2362646">
                <a:moveTo>
                  <a:pt x="0" y="1404700"/>
                </a:moveTo>
                <a:lnTo>
                  <a:pt x="2362646" y="1404700"/>
                </a:lnTo>
                <a:lnTo>
                  <a:pt x="2362646" y="0"/>
                </a:lnTo>
                <a:lnTo>
                  <a:pt x="0" y="0"/>
                </a:lnTo>
                <a:lnTo>
                  <a:pt x="0" y="140470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4" id="14"/>
          <p:cNvSpPr/>
          <p:nvPr/>
        </p:nvSpPr>
        <p:spPr>
          <a:xfrm flipH="false" flipV="false" rot="0">
            <a:off x="3595001" y="1474254"/>
            <a:ext cx="10024163" cy="8194753"/>
          </a:xfrm>
          <a:custGeom>
            <a:avLst/>
            <a:gdLst/>
            <a:ahLst/>
            <a:cxnLst/>
            <a:rect r="r" b="b" t="t" l="l"/>
            <a:pathLst>
              <a:path h="8194753" w="10024163">
                <a:moveTo>
                  <a:pt x="0" y="0"/>
                </a:moveTo>
                <a:lnTo>
                  <a:pt x="10024163" y="0"/>
                </a:lnTo>
                <a:lnTo>
                  <a:pt x="10024163" y="8194753"/>
                </a:lnTo>
                <a:lnTo>
                  <a:pt x="0" y="8194753"/>
                </a:lnTo>
                <a:lnTo>
                  <a:pt x="0" y="0"/>
                </a:lnTo>
                <a:close/>
              </a:path>
            </a:pathLst>
          </a:custGeom>
          <a:blipFill>
            <a:blip r:embed="rId4"/>
            <a:stretch>
              <a:fillRect l="0" t="0" r="0" b="0"/>
            </a:stretch>
          </a:blipFill>
        </p:spPr>
      </p:sp>
      <p:sp>
        <p:nvSpPr>
          <p:cNvPr name="TextBox 15" id="15"/>
          <p:cNvSpPr txBox="true"/>
          <p:nvPr/>
        </p:nvSpPr>
        <p:spPr>
          <a:xfrm rot="0">
            <a:off x="3944612" y="286413"/>
            <a:ext cx="2881229" cy="1055389"/>
          </a:xfrm>
          <a:prstGeom prst="rect">
            <a:avLst/>
          </a:prstGeom>
        </p:spPr>
        <p:txBody>
          <a:bodyPr anchor="t" rtlCol="false" tIns="0" lIns="0" bIns="0" rIns="0">
            <a:spAutoFit/>
          </a:bodyPr>
          <a:lstStyle/>
          <a:p>
            <a:pPr algn="ctr" marL="0" indent="0" lvl="0">
              <a:lnSpc>
                <a:spcPts val="6996"/>
              </a:lnSpc>
              <a:spcBef>
                <a:spcPct val="0"/>
              </a:spcBef>
            </a:pPr>
            <a:r>
              <a:rPr lang="en-US" b="true" sz="7442" strike="noStrike" u="none">
                <a:solidFill>
                  <a:srgbClr val="FFFFFF"/>
                </a:solidFill>
                <a:latin typeface="Codec Pro Bold"/>
                <a:ea typeface="Codec Pro Bold"/>
                <a:cs typeface="Codec Pro Bold"/>
                <a:sym typeface="Codec Pro Bold"/>
              </a:rPr>
              <a:t>Vistas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692390" y="1694577"/>
            <a:ext cx="8183729" cy="6897845"/>
          </a:xfrm>
          <a:custGeom>
            <a:avLst/>
            <a:gdLst/>
            <a:ahLst/>
            <a:cxnLst/>
            <a:rect r="r" b="b" t="t" l="l"/>
            <a:pathLst>
              <a:path h="6897845" w="8183729">
                <a:moveTo>
                  <a:pt x="0" y="0"/>
                </a:moveTo>
                <a:lnTo>
                  <a:pt x="8183728" y="0"/>
                </a:lnTo>
                <a:lnTo>
                  <a:pt x="8183728" y="6897846"/>
                </a:lnTo>
                <a:lnTo>
                  <a:pt x="0" y="6897846"/>
                </a:lnTo>
                <a:lnTo>
                  <a:pt x="0" y="0"/>
                </a:lnTo>
                <a:close/>
              </a:path>
            </a:pathLst>
          </a:custGeom>
          <a:blipFill>
            <a:blip r:embed="rId2"/>
            <a:stretch>
              <a:fillRect l="0" t="0" r="-2142" b="0"/>
            </a:stretch>
          </a:blipFill>
        </p:spPr>
      </p:sp>
      <p:sp>
        <p:nvSpPr>
          <p:cNvPr name="TextBox 3" id="3"/>
          <p:cNvSpPr txBox="true"/>
          <p:nvPr/>
        </p:nvSpPr>
        <p:spPr>
          <a:xfrm rot="0">
            <a:off x="816769" y="4547303"/>
            <a:ext cx="6133268" cy="925703"/>
          </a:xfrm>
          <a:prstGeom prst="rect">
            <a:avLst/>
          </a:prstGeom>
        </p:spPr>
        <p:txBody>
          <a:bodyPr anchor="t" rtlCol="false" tIns="0" lIns="0" bIns="0" rIns="0">
            <a:spAutoFit/>
          </a:bodyPr>
          <a:lstStyle/>
          <a:p>
            <a:pPr algn="l">
              <a:lnSpc>
                <a:spcPts val="6015"/>
              </a:lnSpc>
            </a:pPr>
            <a:r>
              <a:rPr lang="en-US" sz="6399" b="true">
                <a:solidFill>
                  <a:srgbClr val="FFFFFF"/>
                </a:solidFill>
                <a:latin typeface="Codec Pro Ultra-Bold"/>
                <a:ea typeface="Codec Pro Ultra-Bold"/>
                <a:cs typeface="Codec Pro Ultra-Bold"/>
                <a:sym typeface="Codec Pro Ultra-Bold"/>
              </a:rPr>
              <a:t>APIS EXTERNAS</a:t>
            </a:r>
          </a:p>
        </p:txBody>
      </p:sp>
      <p:sp>
        <p:nvSpPr>
          <p:cNvPr name="TextBox 4" id="4"/>
          <p:cNvSpPr txBox="true"/>
          <p:nvPr/>
        </p:nvSpPr>
        <p:spPr>
          <a:xfrm rot="0">
            <a:off x="1745768" y="5709441"/>
            <a:ext cx="4275270" cy="707842"/>
          </a:xfrm>
          <a:prstGeom prst="rect">
            <a:avLst/>
          </a:prstGeom>
        </p:spPr>
        <p:txBody>
          <a:bodyPr anchor="t" rtlCol="false" tIns="0" lIns="0" bIns="0" rIns="0">
            <a:spAutoFit/>
          </a:bodyPr>
          <a:lstStyle/>
          <a:p>
            <a:pPr algn="l">
              <a:lnSpc>
                <a:spcPts val="4669"/>
              </a:lnSpc>
            </a:pPr>
            <a:r>
              <a:rPr lang="en-US" sz="4967" b="true">
                <a:solidFill>
                  <a:srgbClr val="FFFFFF"/>
                </a:solidFill>
                <a:latin typeface="Codec Pro Ultra-Bold"/>
                <a:ea typeface="Codec Pro Ultra-Bold"/>
                <a:cs typeface="Codec Pro Ultra-Bold"/>
                <a:sym typeface="Codec Pro Ultra-Bold"/>
              </a:rPr>
              <a:t>API DE MAPS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669406" y="2274107"/>
            <a:ext cx="8730241" cy="6984193"/>
          </a:xfrm>
          <a:custGeom>
            <a:avLst/>
            <a:gdLst/>
            <a:ahLst/>
            <a:cxnLst/>
            <a:rect r="r" b="b" t="t" l="l"/>
            <a:pathLst>
              <a:path h="6984193" w="8730241">
                <a:moveTo>
                  <a:pt x="0" y="0"/>
                </a:moveTo>
                <a:lnTo>
                  <a:pt x="8730242" y="0"/>
                </a:lnTo>
                <a:lnTo>
                  <a:pt x="8730242" y="6984193"/>
                </a:lnTo>
                <a:lnTo>
                  <a:pt x="0" y="6984193"/>
                </a:lnTo>
                <a:lnTo>
                  <a:pt x="0" y="0"/>
                </a:lnTo>
                <a:close/>
              </a:path>
            </a:pathLst>
          </a:custGeom>
          <a:blipFill>
            <a:blip r:embed="rId2"/>
            <a:stretch>
              <a:fillRect l="0" t="0" r="0" b="0"/>
            </a:stretch>
          </a:blipFill>
        </p:spPr>
      </p:sp>
      <p:sp>
        <p:nvSpPr>
          <p:cNvPr name="TextBox 3" id="3"/>
          <p:cNvSpPr txBox="true"/>
          <p:nvPr/>
        </p:nvSpPr>
        <p:spPr>
          <a:xfrm rot="0">
            <a:off x="1559121" y="622009"/>
            <a:ext cx="4291249" cy="1687703"/>
          </a:xfrm>
          <a:prstGeom prst="rect">
            <a:avLst/>
          </a:prstGeom>
        </p:spPr>
        <p:txBody>
          <a:bodyPr anchor="t" rtlCol="false" tIns="0" lIns="0" bIns="0" rIns="0">
            <a:spAutoFit/>
          </a:bodyPr>
          <a:lstStyle/>
          <a:p>
            <a:pPr algn="l">
              <a:lnSpc>
                <a:spcPts val="6015"/>
              </a:lnSpc>
            </a:pPr>
            <a:r>
              <a:rPr lang="en-US" sz="6399" b="true">
                <a:solidFill>
                  <a:srgbClr val="FFFFFF"/>
                </a:solidFill>
                <a:latin typeface="Codec Pro Ultra-Bold"/>
                <a:ea typeface="Codec Pro Ultra-Bold"/>
                <a:cs typeface="Codec Pro Ultra-Bold"/>
                <a:sym typeface="Codec Pro Ultra-Bold"/>
              </a:rPr>
              <a:t>APIS EXTERNAS</a:t>
            </a:r>
          </a:p>
        </p:txBody>
      </p:sp>
      <p:sp>
        <p:nvSpPr>
          <p:cNvPr name="TextBox 4" id="4"/>
          <p:cNvSpPr txBox="true"/>
          <p:nvPr/>
        </p:nvSpPr>
        <p:spPr>
          <a:xfrm rot="0">
            <a:off x="1028700" y="3276661"/>
            <a:ext cx="4851773" cy="1727858"/>
          </a:xfrm>
          <a:prstGeom prst="rect">
            <a:avLst/>
          </a:prstGeom>
        </p:spPr>
        <p:txBody>
          <a:bodyPr anchor="t" rtlCol="false" tIns="0" lIns="0" bIns="0" rIns="0">
            <a:spAutoFit/>
          </a:bodyPr>
          <a:lstStyle/>
          <a:p>
            <a:pPr algn="l">
              <a:lnSpc>
                <a:spcPts val="4254"/>
              </a:lnSpc>
            </a:pPr>
            <a:r>
              <a:rPr lang="en-US" sz="4525" b="true">
                <a:solidFill>
                  <a:srgbClr val="FFFFFF"/>
                </a:solidFill>
                <a:latin typeface="Codec Pro Ultra-Bold"/>
                <a:ea typeface="Codec Pro Ultra-Bold"/>
                <a:cs typeface="Codec Pro Ultra-Bold"/>
                <a:sym typeface="Codec Pro Ultra-Bold"/>
              </a:rPr>
              <a:t>API DE INICIO DE SESION CON GOOGLE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146452" y="3086100"/>
            <a:ext cx="3995097" cy="4114800"/>
          </a:xfrm>
          <a:custGeom>
            <a:avLst/>
            <a:gdLst/>
            <a:ahLst/>
            <a:cxnLst/>
            <a:rect r="r" b="b" t="t" l="l"/>
            <a:pathLst>
              <a:path h="4114800" w="3995097">
                <a:moveTo>
                  <a:pt x="0" y="0"/>
                </a:moveTo>
                <a:lnTo>
                  <a:pt x="3995096" y="0"/>
                </a:lnTo>
                <a:lnTo>
                  <a:pt x="39950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01233" y="1095375"/>
            <a:ext cx="9085535" cy="1149986"/>
          </a:xfrm>
          <a:prstGeom prst="rect">
            <a:avLst/>
          </a:prstGeom>
        </p:spPr>
        <p:txBody>
          <a:bodyPr anchor="t" rtlCol="false" tIns="0" lIns="0" bIns="0" rIns="0">
            <a:spAutoFit/>
          </a:bodyPr>
          <a:lstStyle/>
          <a:p>
            <a:pPr algn="l">
              <a:lnSpc>
                <a:spcPts val="7520"/>
              </a:lnSpc>
            </a:pPr>
            <a:r>
              <a:rPr lang="en-US" sz="8000" b="true">
                <a:solidFill>
                  <a:srgbClr val="FFFFFF"/>
                </a:solidFill>
                <a:latin typeface="Codec Pro Ultra-Bold"/>
                <a:ea typeface="Codec Pro Ultra-Bold"/>
                <a:cs typeface="Codec Pro Ultra-Bold"/>
                <a:sym typeface="Codec Pro Ultra-Bold"/>
              </a:rPr>
              <a:t>DOCUMENTACIÓN</a:t>
            </a:r>
          </a:p>
        </p:txBody>
      </p:sp>
      <p:sp>
        <p:nvSpPr>
          <p:cNvPr name="TextBox 4" id="4"/>
          <p:cNvSpPr txBox="true"/>
          <p:nvPr/>
        </p:nvSpPr>
        <p:spPr>
          <a:xfrm rot="0">
            <a:off x="1317725" y="8171087"/>
            <a:ext cx="15652551" cy="416148"/>
          </a:xfrm>
          <a:prstGeom prst="rect">
            <a:avLst/>
          </a:prstGeom>
        </p:spPr>
        <p:txBody>
          <a:bodyPr anchor="t" rtlCol="false" tIns="0" lIns="0" bIns="0" rIns="0">
            <a:spAutoFit/>
          </a:bodyPr>
          <a:lstStyle/>
          <a:p>
            <a:pPr algn="ctr">
              <a:lnSpc>
                <a:spcPts val="3049"/>
              </a:lnSpc>
              <a:spcBef>
                <a:spcPct val="0"/>
              </a:spcBef>
            </a:pPr>
            <a:r>
              <a:rPr lang="en-US" b="true" sz="2178">
                <a:solidFill>
                  <a:srgbClr val="FFFFFF"/>
                </a:solidFill>
                <a:latin typeface="Codec Pro Ultra-Bold"/>
                <a:ea typeface="Codec Pro Ultra-Bold"/>
                <a:cs typeface="Codec Pro Ultra-Bold"/>
                <a:sym typeface="Codec Pro Ultra-Bold"/>
              </a:rPr>
              <a:t>LINK: HTTPS://DOCUMENTER.GETPOSTMAN.COM/VIEW/39576077/2SB2CYDFRJ</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052373" y="2812141"/>
            <a:ext cx="4183253" cy="4114800"/>
          </a:xfrm>
          <a:custGeom>
            <a:avLst/>
            <a:gdLst/>
            <a:ahLst/>
            <a:cxnLst/>
            <a:rect r="r" b="b" t="t" l="l"/>
            <a:pathLst>
              <a:path h="4114800" w="4183253">
                <a:moveTo>
                  <a:pt x="0" y="0"/>
                </a:moveTo>
                <a:lnTo>
                  <a:pt x="4183254" y="0"/>
                </a:lnTo>
                <a:lnTo>
                  <a:pt x="418325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350609" y="1095375"/>
            <a:ext cx="3586782" cy="1149986"/>
          </a:xfrm>
          <a:prstGeom prst="rect">
            <a:avLst/>
          </a:prstGeom>
        </p:spPr>
        <p:txBody>
          <a:bodyPr anchor="t" rtlCol="false" tIns="0" lIns="0" bIns="0" rIns="0">
            <a:spAutoFit/>
          </a:bodyPr>
          <a:lstStyle/>
          <a:p>
            <a:pPr algn="l">
              <a:lnSpc>
                <a:spcPts val="7520"/>
              </a:lnSpc>
            </a:pPr>
            <a:r>
              <a:rPr lang="en-US" sz="8000" b="true">
                <a:solidFill>
                  <a:srgbClr val="FFFFFF"/>
                </a:solidFill>
                <a:latin typeface="Codec Pro Ultra-Bold"/>
                <a:ea typeface="Codec Pro Ultra-Bold"/>
                <a:cs typeface="Codec Pro Ultra-Bold"/>
                <a:sym typeface="Codec Pro Ultra-Bold"/>
              </a:rPr>
              <a:t>SCRUM</a:t>
            </a:r>
          </a:p>
        </p:txBody>
      </p:sp>
      <p:sp>
        <p:nvSpPr>
          <p:cNvPr name="TextBox 4" id="4"/>
          <p:cNvSpPr txBox="true"/>
          <p:nvPr/>
        </p:nvSpPr>
        <p:spPr>
          <a:xfrm rot="0">
            <a:off x="1317725" y="8273959"/>
            <a:ext cx="15652551" cy="416148"/>
          </a:xfrm>
          <a:prstGeom prst="rect">
            <a:avLst/>
          </a:prstGeom>
        </p:spPr>
        <p:txBody>
          <a:bodyPr anchor="t" rtlCol="false" tIns="0" lIns="0" bIns="0" rIns="0">
            <a:spAutoFit/>
          </a:bodyPr>
          <a:lstStyle/>
          <a:p>
            <a:pPr algn="ctr">
              <a:lnSpc>
                <a:spcPts val="3049"/>
              </a:lnSpc>
              <a:spcBef>
                <a:spcPct val="0"/>
              </a:spcBef>
            </a:pPr>
            <a:r>
              <a:rPr lang="en-US" b="true" sz="2178">
                <a:solidFill>
                  <a:srgbClr val="FFFFFF"/>
                </a:solidFill>
                <a:latin typeface="Codec Pro Ultra-Bold"/>
                <a:ea typeface="Codec Pro Ultra-Bold"/>
                <a:cs typeface="Codec Pro Ultra-Bold"/>
                <a:sym typeface="Codec Pro Ultra-Bold"/>
              </a:rPr>
              <a:t>LINK: HTTPS://ACORTAR.LINK/SBHBPF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38368" y="-2161807"/>
            <a:ext cx="9836450" cy="14610615"/>
            <a:chOff x="0" y="0"/>
            <a:chExt cx="4275074" cy="6350000"/>
          </a:xfrm>
        </p:grpSpPr>
        <p:sp>
          <p:nvSpPr>
            <p:cNvPr name="Freeform 3" id="3"/>
            <p:cNvSpPr/>
            <p:nvPr/>
          </p:nvSpPr>
          <p:spPr>
            <a:xfrm flipH="true" flipV="false" rot="0">
              <a:off x="0" y="0"/>
              <a:ext cx="4275074" cy="6350000"/>
            </a:xfrm>
            <a:custGeom>
              <a:avLst/>
              <a:gdLst/>
              <a:ahLst/>
              <a:cxnLst/>
              <a:rect r="r" b="b" t="t" l="l"/>
              <a:pathLst>
                <a:path h="6350000" w="4275074">
                  <a:moveTo>
                    <a:pt x="0" y="0"/>
                  </a:moveTo>
                  <a:lnTo>
                    <a:pt x="1538351" y="6350000"/>
                  </a:lnTo>
                  <a:lnTo>
                    <a:pt x="4275074" y="6350000"/>
                  </a:lnTo>
                  <a:lnTo>
                    <a:pt x="2754630" y="0"/>
                  </a:lnTo>
                  <a:lnTo>
                    <a:pt x="0" y="0"/>
                  </a:lnTo>
                  <a:close/>
                </a:path>
              </a:pathLst>
            </a:custGeom>
            <a:blipFill>
              <a:blip r:embed="rId2"/>
              <a:stretch>
                <a:fillRect l="0" t="-986" r="0" b="0"/>
              </a:stretch>
            </a:blipFill>
          </p:spPr>
        </p:sp>
      </p:grpSp>
      <p:sp>
        <p:nvSpPr>
          <p:cNvPr name="Freeform 4" id="4"/>
          <p:cNvSpPr/>
          <p:nvPr/>
        </p:nvSpPr>
        <p:spPr>
          <a:xfrm flipH="false" flipV="false" rot="0">
            <a:off x="16383573" y="8452846"/>
            <a:ext cx="1717983" cy="1642822"/>
          </a:xfrm>
          <a:custGeom>
            <a:avLst/>
            <a:gdLst/>
            <a:ahLst/>
            <a:cxnLst/>
            <a:rect r="r" b="b" t="t" l="l"/>
            <a:pathLst>
              <a:path h="1642822" w="1717983">
                <a:moveTo>
                  <a:pt x="0" y="0"/>
                </a:moveTo>
                <a:lnTo>
                  <a:pt x="1717983" y="0"/>
                </a:lnTo>
                <a:lnTo>
                  <a:pt x="1717983" y="1642822"/>
                </a:lnTo>
                <a:lnTo>
                  <a:pt x="0" y="1642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1208321" y="1422920"/>
            <a:ext cx="3707805" cy="0"/>
          </a:xfrm>
          <a:prstGeom prst="line">
            <a:avLst/>
          </a:prstGeom>
          <a:ln cap="flat" w="38100">
            <a:solidFill>
              <a:srgbClr val="D30F20">
                <a:alpha val="49804"/>
              </a:srgbClr>
            </a:solidFill>
            <a:prstDash val="solid"/>
            <a:headEnd type="none" len="sm" w="sm"/>
            <a:tailEnd type="none" len="sm" w="sm"/>
          </a:ln>
        </p:spPr>
      </p:sp>
      <p:sp>
        <p:nvSpPr>
          <p:cNvPr name="AutoShape 6" id="6"/>
          <p:cNvSpPr/>
          <p:nvPr/>
        </p:nvSpPr>
        <p:spPr>
          <a:xfrm>
            <a:off x="12257329" y="1085850"/>
            <a:ext cx="1498811" cy="0"/>
          </a:xfrm>
          <a:prstGeom prst="line">
            <a:avLst/>
          </a:prstGeom>
          <a:ln cap="flat" w="114300">
            <a:solidFill>
              <a:srgbClr val="D30F20"/>
            </a:solidFill>
            <a:prstDash val="solid"/>
            <a:headEnd type="none" len="sm" w="sm"/>
            <a:tailEnd type="none" len="sm" w="sm"/>
          </a:ln>
        </p:spPr>
      </p:sp>
      <p:sp>
        <p:nvSpPr>
          <p:cNvPr name="AutoShape 7" id="7"/>
          <p:cNvSpPr/>
          <p:nvPr/>
        </p:nvSpPr>
        <p:spPr>
          <a:xfrm>
            <a:off x="6986414" y="9239250"/>
            <a:ext cx="1853903" cy="0"/>
          </a:xfrm>
          <a:prstGeom prst="line">
            <a:avLst/>
          </a:prstGeom>
          <a:ln cap="flat" w="19050">
            <a:solidFill>
              <a:srgbClr val="FFFFFF">
                <a:alpha val="33725"/>
              </a:srgbClr>
            </a:solidFill>
            <a:prstDash val="solid"/>
            <a:headEnd type="none" len="sm" w="sm"/>
            <a:tailEnd type="none" len="sm" w="sm"/>
          </a:ln>
        </p:spPr>
      </p:sp>
      <p:sp>
        <p:nvSpPr>
          <p:cNvPr name="AutoShape 8" id="8"/>
          <p:cNvSpPr/>
          <p:nvPr/>
        </p:nvSpPr>
        <p:spPr>
          <a:xfrm>
            <a:off x="15311925" y="9248775"/>
            <a:ext cx="1853903" cy="0"/>
          </a:xfrm>
          <a:prstGeom prst="line">
            <a:avLst/>
          </a:prstGeom>
          <a:ln cap="flat" w="19050">
            <a:solidFill>
              <a:srgbClr val="FFFFFF">
                <a:alpha val="33725"/>
              </a:srgbClr>
            </a:solidFill>
            <a:prstDash val="solid"/>
            <a:headEnd type="none" len="sm" w="sm"/>
            <a:tailEnd type="none" len="sm" w="sm"/>
          </a:ln>
        </p:spPr>
      </p:sp>
      <p:sp>
        <p:nvSpPr>
          <p:cNvPr name="Freeform 9" id="9"/>
          <p:cNvSpPr/>
          <p:nvPr/>
        </p:nvSpPr>
        <p:spPr>
          <a:xfrm flipH="false" flipV="false" rot="10700644">
            <a:off x="9796694" y="1364265"/>
            <a:ext cx="475377" cy="544703"/>
          </a:xfrm>
          <a:custGeom>
            <a:avLst/>
            <a:gdLst/>
            <a:ahLst/>
            <a:cxnLst/>
            <a:rect r="r" b="b" t="t" l="l"/>
            <a:pathLst>
              <a:path h="544703" w="475377">
                <a:moveTo>
                  <a:pt x="0" y="0"/>
                </a:moveTo>
                <a:lnTo>
                  <a:pt x="475377" y="0"/>
                </a:lnTo>
                <a:lnTo>
                  <a:pt x="475377" y="544703"/>
                </a:lnTo>
                <a:lnTo>
                  <a:pt x="0" y="544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985339" y="2181779"/>
            <a:ext cx="475377" cy="544703"/>
          </a:xfrm>
          <a:custGeom>
            <a:avLst/>
            <a:gdLst/>
            <a:ahLst/>
            <a:cxnLst/>
            <a:rect r="r" b="b" t="t" l="l"/>
            <a:pathLst>
              <a:path h="544703" w="475377">
                <a:moveTo>
                  <a:pt x="0" y="0"/>
                </a:moveTo>
                <a:lnTo>
                  <a:pt x="475377" y="0"/>
                </a:lnTo>
                <a:lnTo>
                  <a:pt x="475377" y="544703"/>
                </a:lnTo>
                <a:lnTo>
                  <a:pt x="0" y="544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589310" y="1527695"/>
            <a:ext cx="5058675" cy="1017778"/>
          </a:xfrm>
          <a:prstGeom prst="rect">
            <a:avLst/>
          </a:prstGeom>
        </p:spPr>
        <p:txBody>
          <a:bodyPr anchor="t" rtlCol="false" tIns="0" lIns="0" bIns="0" rIns="0">
            <a:spAutoFit/>
          </a:bodyPr>
          <a:lstStyle/>
          <a:p>
            <a:pPr algn="l">
              <a:lnSpc>
                <a:spcPts val="8456"/>
              </a:lnSpc>
            </a:pPr>
            <a:r>
              <a:rPr lang="en-US" b="true" sz="5600" i="true">
                <a:solidFill>
                  <a:srgbClr val="FFFFFF"/>
                </a:solidFill>
                <a:latin typeface="Barlow Bold Italics"/>
                <a:ea typeface="Barlow Bold Italics"/>
                <a:cs typeface="Barlow Bold Italics"/>
                <a:sym typeface="Barlow Bold Italics"/>
              </a:rPr>
              <a:t>PROBLEMÁTICA</a:t>
            </a:r>
          </a:p>
        </p:txBody>
      </p:sp>
      <p:sp>
        <p:nvSpPr>
          <p:cNvPr name="TextBox 12" id="12"/>
          <p:cNvSpPr txBox="true"/>
          <p:nvPr/>
        </p:nvSpPr>
        <p:spPr>
          <a:xfrm rot="0">
            <a:off x="8039641" y="2898200"/>
            <a:ext cx="9655873" cy="5556235"/>
          </a:xfrm>
          <a:prstGeom prst="rect">
            <a:avLst/>
          </a:prstGeom>
        </p:spPr>
        <p:txBody>
          <a:bodyPr anchor="t" rtlCol="false" tIns="0" lIns="0" bIns="0" rIns="0">
            <a:spAutoFit/>
          </a:bodyPr>
          <a:lstStyle/>
          <a:p>
            <a:pPr algn="just" marL="0" indent="0" lvl="0">
              <a:lnSpc>
                <a:spcPts val="4049"/>
              </a:lnSpc>
              <a:spcBef>
                <a:spcPct val="0"/>
              </a:spcBef>
            </a:pPr>
            <a:r>
              <a:rPr lang="en-US" sz="2327">
                <a:solidFill>
                  <a:srgbClr val="FFFFFF">
                    <a:alpha val="83922"/>
                  </a:srgbClr>
                </a:solidFill>
                <a:latin typeface="Barlow"/>
                <a:ea typeface="Barlow"/>
                <a:cs typeface="Barlow"/>
                <a:sym typeface="Barlow"/>
              </a:rPr>
              <a:t>Después de conversar con el gerente de "El Pistón Rojo", hemos identificado desafíos importantes. Un problema clave es el desorden en el inventario de repuestos. Este se lleva en un viejo cuaderno desorganizado, repleto de anotaciones confusas y páginas rotas. Este caos en el inventario dificulta la gestión eficiente de las piezas, lo que ralentiza las reparaciones de motos. Además, la falta de control en la hora de llegada de los clientes provoca congestión en el taller. Esto obliga a algunos clientes a regresar al día siguiente debido a la falta de espacio para las motos en reparación. Estos problemas impactan directamente en las ventas y en la cantidad de clientes, por lo que es vital encontrar una solución urgente para mejorar la eficiencia y la satisfacción del cliente.</a:t>
            </a:r>
          </a:p>
        </p:txBody>
      </p:sp>
      <p:sp>
        <p:nvSpPr>
          <p:cNvPr name="Freeform 13" id="13"/>
          <p:cNvSpPr/>
          <p:nvPr/>
        </p:nvSpPr>
        <p:spPr>
          <a:xfrm flipH="false" flipV="false" rot="-10800000">
            <a:off x="192029" y="190918"/>
            <a:ext cx="1713912" cy="1638929"/>
          </a:xfrm>
          <a:custGeom>
            <a:avLst/>
            <a:gdLst/>
            <a:ahLst/>
            <a:cxnLst/>
            <a:rect r="r" b="b" t="t" l="l"/>
            <a:pathLst>
              <a:path h="1638929" w="1713912">
                <a:moveTo>
                  <a:pt x="0" y="0"/>
                </a:moveTo>
                <a:lnTo>
                  <a:pt x="1713912" y="0"/>
                </a:lnTo>
                <a:lnTo>
                  <a:pt x="1713912" y="1638929"/>
                </a:lnTo>
                <a:lnTo>
                  <a:pt x="0" y="16389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4" id="14"/>
          <p:cNvSpPr/>
          <p:nvPr/>
        </p:nvSpPr>
        <p:spPr>
          <a:xfrm>
            <a:off x="9030673" y="9835243"/>
            <a:ext cx="6492240" cy="0"/>
          </a:xfrm>
          <a:prstGeom prst="line">
            <a:avLst/>
          </a:prstGeom>
          <a:ln cap="flat" w="38100">
            <a:solidFill>
              <a:srgbClr val="D30F20"/>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156228" y="0"/>
            <a:ext cx="14131772" cy="9258300"/>
            <a:chOff x="0" y="0"/>
            <a:chExt cx="6138841" cy="4021805"/>
          </a:xfrm>
        </p:grpSpPr>
        <p:sp>
          <p:nvSpPr>
            <p:cNvPr name="Freeform 3" id="3"/>
            <p:cNvSpPr/>
            <p:nvPr/>
          </p:nvSpPr>
          <p:spPr>
            <a:xfrm flipH="false" flipV="false" rot="0">
              <a:off x="0" y="0"/>
              <a:ext cx="6138841" cy="4021805"/>
            </a:xfrm>
            <a:custGeom>
              <a:avLst/>
              <a:gdLst/>
              <a:ahLst/>
              <a:cxnLst/>
              <a:rect r="r" b="b" t="t" l="l"/>
              <a:pathLst>
                <a:path h="4021805" w="6138841">
                  <a:moveTo>
                    <a:pt x="6138841" y="3637556"/>
                  </a:moveTo>
                  <a:lnTo>
                    <a:pt x="0" y="4021805"/>
                  </a:lnTo>
                  <a:lnTo>
                    <a:pt x="0" y="384249"/>
                  </a:lnTo>
                  <a:lnTo>
                    <a:pt x="6138841" y="0"/>
                  </a:lnTo>
                  <a:lnTo>
                    <a:pt x="6138841" y="3637556"/>
                  </a:lnTo>
                  <a:close/>
                </a:path>
              </a:pathLst>
            </a:custGeom>
            <a:solidFill>
              <a:srgbClr val="000000"/>
            </a:solidFill>
          </p:spPr>
        </p:sp>
        <p:sp>
          <p:nvSpPr>
            <p:cNvPr name="Freeform 4" id="4"/>
            <p:cNvSpPr/>
            <p:nvPr/>
          </p:nvSpPr>
          <p:spPr>
            <a:xfrm flipH="true" flipV="false" rot="0">
              <a:off x="0" y="0"/>
              <a:ext cx="6138841" cy="4021805"/>
            </a:xfrm>
            <a:custGeom>
              <a:avLst/>
              <a:gdLst/>
              <a:ahLst/>
              <a:cxnLst/>
              <a:rect r="r" b="b" t="t" l="l"/>
              <a:pathLst>
                <a:path h="4021805" w="6138841">
                  <a:moveTo>
                    <a:pt x="0" y="3637556"/>
                  </a:moveTo>
                  <a:lnTo>
                    <a:pt x="6138841" y="4021805"/>
                  </a:lnTo>
                  <a:lnTo>
                    <a:pt x="6138841" y="384249"/>
                  </a:lnTo>
                  <a:lnTo>
                    <a:pt x="0" y="0"/>
                  </a:lnTo>
                  <a:lnTo>
                    <a:pt x="0" y="3637556"/>
                  </a:lnTo>
                  <a:close/>
                </a:path>
              </a:pathLst>
            </a:custGeom>
            <a:blipFill>
              <a:blip r:embed="rId2"/>
              <a:stretch>
                <a:fillRect l="-15025" t="-9772" r="-30060" b="-14797"/>
              </a:stretch>
            </a:blipFill>
          </p:spPr>
        </p:sp>
      </p:grpSp>
      <p:sp>
        <p:nvSpPr>
          <p:cNvPr name="Freeform 5" id="5"/>
          <p:cNvSpPr/>
          <p:nvPr/>
        </p:nvSpPr>
        <p:spPr>
          <a:xfrm flipH="false" flipV="false" rot="0">
            <a:off x="15121413" y="7245905"/>
            <a:ext cx="2980143" cy="2849762"/>
          </a:xfrm>
          <a:custGeom>
            <a:avLst/>
            <a:gdLst/>
            <a:ahLst/>
            <a:cxnLst/>
            <a:rect r="r" b="b" t="t" l="l"/>
            <a:pathLst>
              <a:path h="2849762" w="2980143">
                <a:moveTo>
                  <a:pt x="0" y="0"/>
                </a:moveTo>
                <a:lnTo>
                  <a:pt x="2980143" y="0"/>
                </a:lnTo>
                <a:lnTo>
                  <a:pt x="2980143" y="2849763"/>
                </a:lnTo>
                <a:lnTo>
                  <a:pt x="0" y="28497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75152" y="2686871"/>
            <a:ext cx="10855720" cy="4862655"/>
            <a:chOff x="0" y="0"/>
            <a:chExt cx="2859120" cy="1280699"/>
          </a:xfrm>
        </p:grpSpPr>
        <p:sp>
          <p:nvSpPr>
            <p:cNvPr name="Freeform 7" id="7"/>
            <p:cNvSpPr/>
            <p:nvPr/>
          </p:nvSpPr>
          <p:spPr>
            <a:xfrm flipH="false" flipV="false" rot="0">
              <a:off x="0" y="0"/>
              <a:ext cx="2859120" cy="1280699"/>
            </a:xfrm>
            <a:custGeom>
              <a:avLst/>
              <a:gdLst/>
              <a:ahLst/>
              <a:cxnLst/>
              <a:rect r="r" b="b" t="t" l="l"/>
              <a:pathLst>
                <a:path h="1280699" w="2859120">
                  <a:moveTo>
                    <a:pt x="2655920" y="0"/>
                  </a:moveTo>
                  <a:lnTo>
                    <a:pt x="0" y="0"/>
                  </a:lnTo>
                  <a:lnTo>
                    <a:pt x="203200" y="1280699"/>
                  </a:lnTo>
                  <a:lnTo>
                    <a:pt x="2859120" y="1280699"/>
                  </a:lnTo>
                  <a:lnTo>
                    <a:pt x="2655920" y="0"/>
                  </a:lnTo>
                  <a:close/>
                </a:path>
              </a:pathLst>
            </a:custGeom>
            <a:solidFill>
              <a:srgbClr val="D30F20"/>
            </a:solidFill>
          </p:spPr>
        </p:sp>
        <p:sp>
          <p:nvSpPr>
            <p:cNvPr name="TextBox 8" id="8"/>
            <p:cNvSpPr txBox="true"/>
            <p:nvPr/>
          </p:nvSpPr>
          <p:spPr>
            <a:xfrm>
              <a:off x="101600" y="-66675"/>
              <a:ext cx="2655920" cy="1347374"/>
            </a:xfrm>
            <a:prstGeom prst="rect">
              <a:avLst/>
            </a:prstGeom>
          </p:spPr>
          <p:txBody>
            <a:bodyPr anchor="ctr" rtlCol="false" tIns="50800" lIns="50800" bIns="50800" rIns="50800"/>
            <a:lstStyle/>
            <a:p>
              <a:pPr algn="ctr">
                <a:lnSpc>
                  <a:spcPts val="3171"/>
                </a:lnSpc>
              </a:pPr>
            </a:p>
          </p:txBody>
        </p:sp>
      </p:grpSp>
      <p:sp>
        <p:nvSpPr>
          <p:cNvPr name="TextBox 9" id="9"/>
          <p:cNvSpPr txBox="true"/>
          <p:nvPr/>
        </p:nvSpPr>
        <p:spPr>
          <a:xfrm rot="0">
            <a:off x="1469824" y="3460848"/>
            <a:ext cx="5965768" cy="3409950"/>
          </a:xfrm>
          <a:prstGeom prst="rect">
            <a:avLst/>
          </a:prstGeom>
        </p:spPr>
        <p:txBody>
          <a:bodyPr anchor="t" rtlCol="false" tIns="0" lIns="0" bIns="0" rIns="0">
            <a:spAutoFit/>
          </a:bodyPr>
          <a:lstStyle/>
          <a:p>
            <a:pPr algn="l">
              <a:lnSpc>
                <a:spcPts val="13200"/>
              </a:lnSpc>
            </a:pPr>
            <a:r>
              <a:rPr lang="en-US" b="true" sz="12000" i="true">
                <a:solidFill>
                  <a:srgbClr val="FFFFFF"/>
                </a:solidFill>
                <a:latin typeface="Barlow Bold Italics"/>
                <a:ea typeface="Barlow Bold Italics"/>
                <a:cs typeface="Barlow Bold Italics"/>
                <a:sym typeface="Barlow Bold Italics"/>
              </a:rPr>
              <a:t>MUCHAS GRACIAS</a:t>
            </a:r>
          </a:p>
        </p:txBody>
      </p:sp>
      <p:sp>
        <p:nvSpPr>
          <p:cNvPr name="TextBox 10" id="10"/>
          <p:cNvSpPr txBox="true"/>
          <p:nvPr/>
        </p:nvSpPr>
        <p:spPr>
          <a:xfrm rot="0">
            <a:off x="15651340" y="9748019"/>
            <a:ext cx="2177803" cy="145641"/>
          </a:xfrm>
          <a:prstGeom prst="rect">
            <a:avLst/>
          </a:prstGeom>
        </p:spPr>
        <p:txBody>
          <a:bodyPr anchor="t" rtlCol="false" tIns="0" lIns="0" bIns="0" rIns="0">
            <a:spAutoFit/>
          </a:bodyPr>
          <a:lstStyle/>
          <a:p>
            <a:pPr algn="l">
              <a:lnSpc>
                <a:spcPts val="1077"/>
              </a:lnSpc>
            </a:pPr>
            <a:r>
              <a:rPr lang="en-US" b="true" sz="979" i="true">
                <a:solidFill>
                  <a:srgbClr val="FFFFFF"/>
                </a:solidFill>
                <a:latin typeface="Barlow Bold Italics"/>
                <a:ea typeface="Barlow Bold Italics"/>
                <a:cs typeface="Barlow Bold Italics"/>
                <a:sym typeface="Barlow Bold Italics"/>
              </a:rPr>
              <a:t>BESOS PA DONDE NO LE LLEGA EL SOL</a:t>
            </a:r>
          </a:p>
        </p:txBody>
      </p:sp>
      <p:sp>
        <p:nvSpPr>
          <p:cNvPr name="Freeform 11" id="11"/>
          <p:cNvSpPr/>
          <p:nvPr/>
        </p:nvSpPr>
        <p:spPr>
          <a:xfrm flipH="false" flipV="false" rot="0">
            <a:off x="15121413" y="7245905"/>
            <a:ext cx="2980143" cy="2849762"/>
          </a:xfrm>
          <a:custGeom>
            <a:avLst/>
            <a:gdLst/>
            <a:ahLst/>
            <a:cxnLst/>
            <a:rect r="r" b="b" t="t" l="l"/>
            <a:pathLst>
              <a:path h="2849762" w="2980143">
                <a:moveTo>
                  <a:pt x="0" y="0"/>
                </a:moveTo>
                <a:lnTo>
                  <a:pt x="2980143" y="0"/>
                </a:lnTo>
                <a:lnTo>
                  <a:pt x="2980143" y="2849763"/>
                </a:lnTo>
                <a:lnTo>
                  <a:pt x="0" y="28497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1575635"/>
            <a:ext cx="16230600" cy="8497903"/>
          </a:xfrm>
          <a:custGeom>
            <a:avLst/>
            <a:gdLst/>
            <a:ahLst/>
            <a:cxnLst/>
            <a:rect r="r" b="b" t="t" l="l"/>
            <a:pathLst>
              <a:path h="8497903" w="16230600">
                <a:moveTo>
                  <a:pt x="16230600" y="0"/>
                </a:moveTo>
                <a:lnTo>
                  <a:pt x="0" y="0"/>
                </a:lnTo>
                <a:lnTo>
                  <a:pt x="0" y="8497904"/>
                </a:lnTo>
                <a:lnTo>
                  <a:pt x="16230600" y="8497904"/>
                </a:lnTo>
                <a:lnTo>
                  <a:pt x="16230600" y="0"/>
                </a:lnTo>
                <a:close/>
              </a:path>
            </a:pathLst>
          </a:custGeom>
          <a:blipFill>
            <a:blip r:embed="rId2">
              <a:alphaModFix amt="43000"/>
            </a:blip>
            <a:stretch>
              <a:fillRect l="0" t="-23306" r="-15144" b="-23306"/>
            </a:stretch>
          </a:blipFill>
        </p:spPr>
      </p:sp>
      <p:grpSp>
        <p:nvGrpSpPr>
          <p:cNvPr name="Group 3" id="3"/>
          <p:cNvGrpSpPr/>
          <p:nvPr/>
        </p:nvGrpSpPr>
        <p:grpSpPr>
          <a:xfrm rot="0">
            <a:off x="1482416" y="7030834"/>
            <a:ext cx="15323168" cy="1251489"/>
            <a:chOff x="0" y="0"/>
            <a:chExt cx="20430891" cy="1668653"/>
          </a:xfrm>
        </p:grpSpPr>
        <p:grpSp>
          <p:nvGrpSpPr>
            <p:cNvPr name="Group 4" id="4"/>
            <p:cNvGrpSpPr/>
            <p:nvPr/>
          </p:nvGrpSpPr>
          <p:grpSpPr>
            <a:xfrm rot="0">
              <a:off x="0" y="0"/>
              <a:ext cx="1668653" cy="166865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D30F20"/>
              </a:solidFill>
            </p:spPr>
          </p:sp>
          <p:sp>
            <p:nvSpPr>
              <p:cNvPr name="TextBox 6" id="6"/>
              <p:cNvSpPr txBox="true"/>
              <p:nvPr/>
            </p:nvSpPr>
            <p:spPr>
              <a:xfrm>
                <a:off x="0" y="-104775"/>
                <a:ext cx="812800" cy="917575"/>
              </a:xfrm>
              <a:prstGeom prst="rect">
                <a:avLst/>
              </a:prstGeom>
            </p:spPr>
            <p:txBody>
              <a:bodyPr anchor="ctr" rtlCol="false" tIns="50800" lIns="50800" bIns="50800" rIns="50800"/>
              <a:lstStyle/>
              <a:p>
                <a:pPr algn="ctr">
                  <a:lnSpc>
                    <a:spcPts val="3150"/>
                  </a:lnSpc>
                </a:pPr>
              </a:p>
            </p:txBody>
          </p:sp>
        </p:grpSp>
        <p:sp>
          <p:nvSpPr>
            <p:cNvPr name="TextBox 7" id="7"/>
            <p:cNvSpPr txBox="true"/>
            <p:nvPr/>
          </p:nvSpPr>
          <p:spPr>
            <a:xfrm rot="0">
              <a:off x="380678" y="358100"/>
              <a:ext cx="907297" cy="838153"/>
            </a:xfrm>
            <a:prstGeom prst="rect">
              <a:avLst/>
            </a:prstGeom>
          </p:spPr>
          <p:txBody>
            <a:bodyPr anchor="t" rtlCol="false" tIns="0" lIns="0" bIns="0" rIns="0">
              <a:spAutoFit/>
            </a:bodyPr>
            <a:lstStyle/>
            <a:p>
              <a:pPr algn="ctr">
                <a:lnSpc>
                  <a:spcPts val="5424"/>
                </a:lnSpc>
              </a:pPr>
              <a:r>
                <a:rPr lang="en-US" b="true" sz="3592" i="true" u="sng">
                  <a:solidFill>
                    <a:srgbClr val="FFFFFF"/>
                  </a:solidFill>
                  <a:latin typeface="Barlow Bold Italics"/>
                  <a:ea typeface="Barlow Bold Italics"/>
                  <a:cs typeface="Barlow Bold Italics"/>
                  <a:sym typeface="Barlow Bold Italics"/>
                  <a:hlinkClick r:id="rId3" tooltip="https://meet.google.com/zbk-cair-igs"/>
                </a:rPr>
                <a:t>O1</a:t>
              </a:r>
            </a:p>
          </p:txBody>
        </p:sp>
        <p:grpSp>
          <p:nvGrpSpPr>
            <p:cNvPr name="Group 8" id="8"/>
            <p:cNvGrpSpPr/>
            <p:nvPr/>
          </p:nvGrpSpPr>
          <p:grpSpPr>
            <a:xfrm rot="0">
              <a:off x="10663059" y="0"/>
              <a:ext cx="1668653" cy="166865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D30F20"/>
              </a:solidFill>
            </p:spPr>
          </p:sp>
          <p:sp>
            <p:nvSpPr>
              <p:cNvPr name="TextBox 10" id="10"/>
              <p:cNvSpPr txBox="true"/>
              <p:nvPr/>
            </p:nvSpPr>
            <p:spPr>
              <a:xfrm>
                <a:off x="0" y="-104775"/>
                <a:ext cx="812800" cy="917575"/>
              </a:xfrm>
              <a:prstGeom prst="rect">
                <a:avLst/>
              </a:prstGeom>
            </p:spPr>
            <p:txBody>
              <a:bodyPr anchor="ctr" rtlCol="false" tIns="50800" lIns="50800" bIns="50800" rIns="50800"/>
              <a:lstStyle/>
              <a:p>
                <a:pPr algn="ctr">
                  <a:lnSpc>
                    <a:spcPts val="3150"/>
                  </a:lnSpc>
                </a:pPr>
              </a:p>
            </p:txBody>
          </p:sp>
        </p:grpSp>
        <p:sp>
          <p:nvSpPr>
            <p:cNvPr name="TextBox 11" id="11"/>
            <p:cNvSpPr txBox="true"/>
            <p:nvPr/>
          </p:nvSpPr>
          <p:spPr>
            <a:xfrm rot="0">
              <a:off x="11043737" y="358100"/>
              <a:ext cx="907297" cy="838153"/>
            </a:xfrm>
            <a:prstGeom prst="rect">
              <a:avLst/>
            </a:prstGeom>
          </p:spPr>
          <p:txBody>
            <a:bodyPr anchor="t" rtlCol="false" tIns="0" lIns="0" bIns="0" rIns="0">
              <a:spAutoFit/>
            </a:bodyPr>
            <a:lstStyle/>
            <a:p>
              <a:pPr algn="ctr" marL="0" indent="0" lvl="0">
                <a:lnSpc>
                  <a:spcPts val="5424"/>
                </a:lnSpc>
                <a:spcBef>
                  <a:spcPct val="0"/>
                </a:spcBef>
              </a:pPr>
              <a:r>
                <a:rPr lang="en-US" b="true" sz="3592" i="true" u="sng">
                  <a:solidFill>
                    <a:srgbClr val="FFFFFF"/>
                  </a:solidFill>
                  <a:latin typeface="Barlow Bold Italics"/>
                  <a:ea typeface="Barlow Bold Italics"/>
                  <a:cs typeface="Barlow Bold Italics"/>
                  <a:sym typeface="Barlow Bold Italics"/>
                  <a:hlinkClick r:id="rId4" tooltip="https://meet.google.com/zbk-cair-igs"/>
                </a:rPr>
                <a:t>O2</a:t>
              </a:r>
            </a:p>
          </p:txBody>
        </p:sp>
        <p:sp>
          <p:nvSpPr>
            <p:cNvPr name="TextBox 12" id="12"/>
            <p:cNvSpPr txBox="true"/>
            <p:nvPr/>
          </p:nvSpPr>
          <p:spPr>
            <a:xfrm rot="0">
              <a:off x="2026593" y="520612"/>
              <a:ext cx="6940488" cy="551229"/>
            </a:xfrm>
            <a:prstGeom prst="rect">
              <a:avLst/>
            </a:prstGeom>
          </p:spPr>
          <p:txBody>
            <a:bodyPr anchor="t" rtlCol="false" tIns="0" lIns="0" bIns="0" rIns="0">
              <a:spAutoFit/>
            </a:bodyPr>
            <a:lstStyle/>
            <a:p>
              <a:pPr algn="l">
                <a:lnSpc>
                  <a:spcPts val="3559"/>
                </a:lnSpc>
              </a:pPr>
              <a:r>
                <a:rPr lang="en-US" b="true" sz="2357" i="true" spc="73" u="sng">
                  <a:solidFill>
                    <a:srgbClr val="FFFFFF"/>
                  </a:solidFill>
                  <a:latin typeface="Barlow Bold Italics"/>
                  <a:ea typeface="Barlow Bold Italics"/>
                  <a:cs typeface="Barlow Bold Italics"/>
                  <a:sym typeface="Barlow Bold Italics"/>
                  <a:hlinkClick r:id="rId5" tooltip="https://meet.google.com/zbk-cair-igs"/>
                </a:rPr>
                <a:t>SISTEMA DE GESTIÓN DE INVENTARIO</a:t>
              </a:r>
            </a:p>
          </p:txBody>
        </p:sp>
        <p:sp>
          <p:nvSpPr>
            <p:cNvPr name="TextBox 13" id="13"/>
            <p:cNvSpPr txBox="true"/>
            <p:nvPr/>
          </p:nvSpPr>
          <p:spPr>
            <a:xfrm rot="0">
              <a:off x="12791505" y="396200"/>
              <a:ext cx="7639386" cy="551229"/>
            </a:xfrm>
            <a:prstGeom prst="rect">
              <a:avLst/>
            </a:prstGeom>
          </p:spPr>
          <p:txBody>
            <a:bodyPr anchor="t" rtlCol="false" tIns="0" lIns="0" bIns="0" rIns="0">
              <a:spAutoFit/>
            </a:bodyPr>
            <a:lstStyle/>
            <a:p>
              <a:pPr algn="l" marL="0" indent="0" lvl="0">
                <a:lnSpc>
                  <a:spcPts val="3559"/>
                </a:lnSpc>
                <a:spcBef>
                  <a:spcPct val="0"/>
                </a:spcBef>
              </a:pPr>
              <a:r>
                <a:rPr lang="en-US" b="true" sz="2357" i="true" spc="73" u="sng">
                  <a:solidFill>
                    <a:srgbClr val="FFFFFF"/>
                  </a:solidFill>
                  <a:latin typeface="Barlow Bold Italics"/>
                  <a:ea typeface="Barlow Bold Italics"/>
                  <a:cs typeface="Barlow Bold Italics"/>
                  <a:sym typeface="Barlow Bold Italics"/>
                  <a:hlinkClick r:id="rId6" tooltip="https://meet.google.com/zbk-cair-igs"/>
                </a:rPr>
                <a:t>SISTEMA DE GESTIÓN DE AGENDAMIENTO</a:t>
              </a:r>
            </a:p>
          </p:txBody>
        </p:sp>
      </p:grpSp>
      <p:sp>
        <p:nvSpPr>
          <p:cNvPr name="AutoShape 14" id="14"/>
          <p:cNvSpPr/>
          <p:nvPr/>
        </p:nvSpPr>
        <p:spPr>
          <a:xfrm>
            <a:off x="7290097" y="1442285"/>
            <a:ext cx="3707805" cy="0"/>
          </a:xfrm>
          <a:prstGeom prst="line">
            <a:avLst/>
          </a:prstGeom>
          <a:ln cap="flat" w="38100">
            <a:solidFill>
              <a:srgbClr val="D30F20">
                <a:alpha val="49804"/>
              </a:srgbClr>
            </a:solidFill>
            <a:prstDash val="solid"/>
            <a:headEnd type="none" len="sm" w="sm"/>
            <a:tailEnd type="none" len="sm" w="sm"/>
          </a:ln>
        </p:spPr>
      </p:sp>
      <p:sp>
        <p:nvSpPr>
          <p:cNvPr name="AutoShape 15" id="15"/>
          <p:cNvSpPr/>
          <p:nvPr/>
        </p:nvSpPr>
        <p:spPr>
          <a:xfrm>
            <a:off x="8394594" y="1085850"/>
            <a:ext cx="1498811" cy="0"/>
          </a:xfrm>
          <a:prstGeom prst="line">
            <a:avLst/>
          </a:prstGeom>
          <a:ln cap="flat" w="114300">
            <a:solidFill>
              <a:srgbClr val="D30F20"/>
            </a:solidFill>
            <a:prstDash val="solid"/>
            <a:headEnd type="none" len="sm" w="sm"/>
            <a:tailEnd type="none" len="sm" w="sm"/>
          </a:ln>
        </p:spPr>
      </p:sp>
      <p:sp>
        <p:nvSpPr>
          <p:cNvPr name="TextBox 16" id="16"/>
          <p:cNvSpPr txBox="true"/>
          <p:nvPr/>
        </p:nvSpPr>
        <p:spPr>
          <a:xfrm rot="0">
            <a:off x="6469064" y="48868"/>
            <a:ext cx="5349871" cy="868299"/>
          </a:xfrm>
          <a:prstGeom prst="rect">
            <a:avLst/>
          </a:prstGeom>
        </p:spPr>
        <p:txBody>
          <a:bodyPr anchor="t" rtlCol="false" tIns="0" lIns="0" bIns="0" rIns="0">
            <a:spAutoFit/>
          </a:bodyPr>
          <a:lstStyle/>
          <a:p>
            <a:pPr algn="ctr" marL="0" indent="0" lvl="0">
              <a:lnSpc>
                <a:spcPts val="7248"/>
              </a:lnSpc>
              <a:spcBef>
                <a:spcPct val="0"/>
              </a:spcBef>
            </a:pPr>
            <a:r>
              <a:rPr lang="en-US" b="true" sz="4800" i="true">
                <a:solidFill>
                  <a:srgbClr val="FFFFFF"/>
                </a:solidFill>
                <a:latin typeface="Barlow Bold Italics"/>
                <a:ea typeface="Barlow Bold Italics"/>
                <a:cs typeface="Barlow Bold Italics"/>
                <a:sym typeface="Barlow Bold Italics"/>
              </a:rPr>
              <a:t>OBJETIVO GENERAL</a:t>
            </a:r>
          </a:p>
        </p:txBody>
      </p:sp>
      <p:sp>
        <p:nvSpPr>
          <p:cNvPr name="TextBox 17" id="17"/>
          <p:cNvSpPr txBox="true"/>
          <p:nvPr/>
        </p:nvSpPr>
        <p:spPr>
          <a:xfrm rot="0">
            <a:off x="2677612" y="2338705"/>
            <a:ext cx="12932775" cy="3391649"/>
          </a:xfrm>
          <a:prstGeom prst="rect">
            <a:avLst/>
          </a:prstGeom>
        </p:spPr>
        <p:txBody>
          <a:bodyPr anchor="t" rtlCol="false" tIns="0" lIns="0" bIns="0" rIns="0">
            <a:spAutoFit/>
          </a:bodyPr>
          <a:lstStyle/>
          <a:p>
            <a:pPr algn="just">
              <a:lnSpc>
                <a:spcPts val="5451"/>
              </a:lnSpc>
              <a:spcBef>
                <a:spcPct val="0"/>
              </a:spcBef>
            </a:pPr>
            <a:r>
              <a:rPr lang="en-US" b="true" sz="3609" i="true">
                <a:solidFill>
                  <a:srgbClr val="FFFFFF"/>
                </a:solidFill>
                <a:latin typeface="Barlow Bold Italics"/>
                <a:ea typeface="Barlow Bold Italics"/>
                <a:cs typeface="Barlow Bold Italics"/>
                <a:sym typeface="Barlow Bold Italics"/>
              </a:rPr>
              <a:t>IMPLEMENTAR UN SISTEMA DE GESTIÓN DE INVENTARIO EFICIENTE Y MEJORAR LA ORGANIZACIÓN DEL TALLER CON EL FIN DE REDUCIR LOS TIEMPOS DE ESPERA EN LAS REPARACIONES DE MOTOS, MEJORANDO LA EFICIENCIA Y SATISFACCIÓN EN "EL PISTÓN ROJO".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7290097" y="496744"/>
            <a:ext cx="3707805" cy="0"/>
          </a:xfrm>
          <a:prstGeom prst="line">
            <a:avLst/>
          </a:prstGeom>
          <a:ln cap="flat" w="38100">
            <a:solidFill>
              <a:srgbClr val="D30F20">
                <a:alpha val="49804"/>
              </a:srgbClr>
            </a:solidFill>
            <a:prstDash val="solid"/>
            <a:headEnd type="none" len="sm" w="sm"/>
            <a:tailEnd type="none" len="sm" w="sm"/>
          </a:ln>
        </p:spPr>
      </p:sp>
      <p:sp>
        <p:nvSpPr>
          <p:cNvPr name="AutoShape 3" id="3"/>
          <p:cNvSpPr/>
          <p:nvPr/>
        </p:nvSpPr>
        <p:spPr>
          <a:xfrm>
            <a:off x="1178402" y="9601292"/>
            <a:ext cx="900647" cy="0"/>
          </a:xfrm>
          <a:prstGeom prst="line">
            <a:avLst/>
          </a:prstGeom>
          <a:ln cap="flat" w="38100">
            <a:solidFill>
              <a:srgbClr val="D30F20"/>
            </a:solidFill>
            <a:prstDash val="solid"/>
            <a:headEnd type="none" len="sm" w="sm"/>
            <a:tailEnd type="none" len="sm" w="sm"/>
          </a:ln>
        </p:spPr>
      </p:sp>
      <p:sp>
        <p:nvSpPr>
          <p:cNvPr name="AutoShape 4" id="4"/>
          <p:cNvSpPr/>
          <p:nvPr/>
        </p:nvSpPr>
        <p:spPr>
          <a:xfrm>
            <a:off x="8394594" y="248068"/>
            <a:ext cx="1498811" cy="0"/>
          </a:xfrm>
          <a:prstGeom prst="line">
            <a:avLst/>
          </a:prstGeom>
          <a:ln cap="flat" w="114300">
            <a:solidFill>
              <a:srgbClr val="D30F20"/>
            </a:solidFill>
            <a:prstDash val="solid"/>
            <a:headEnd type="none" len="sm" w="sm"/>
            <a:tailEnd type="none" len="sm" w="sm"/>
          </a:ln>
        </p:spPr>
      </p:sp>
      <p:sp>
        <p:nvSpPr>
          <p:cNvPr name="AutoShape 5" id="5"/>
          <p:cNvSpPr/>
          <p:nvPr/>
        </p:nvSpPr>
        <p:spPr>
          <a:xfrm>
            <a:off x="15315951" y="9601292"/>
            <a:ext cx="900647" cy="0"/>
          </a:xfrm>
          <a:prstGeom prst="line">
            <a:avLst/>
          </a:prstGeom>
          <a:ln cap="flat" w="38100">
            <a:solidFill>
              <a:srgbClr val="D30F20"/>
            </a:solidFill>
            <a:prstDash val="solid"/>
            <a:headEnd type="none" len="sm" w="sm"/>
            <a:tailEnd type="none" len="sm" w="sm"/>
          </a:ln>
        </p:spPr>
      </p:sp>
      <p:sp>
        <p:nvSpPr>
          <p:cNvPr name="Freeform 6" id="6"/>
          <p:cNvSpPr/>
          <p:nvPr/>
        </p:nvSpPr>
        <p:spPr>
          <a:xfrm flipH="false" flipV="false" rot="0">
            <a:off x="16383573" y="8452846"/>
            <a:ext cx="1717983" cy="1642822"/>
          </a:xfrm>
          <a:custGeom>
            <a:avLst/>
            <a:gdLst/>
            <a:ahLst/>
            <a:cxnLst/>
            <a:rect r="r" b="b" t="t" l="l"/>
            <a:pathLst>
              <a:path h="1642822" w="1717983">
                <a:moveTo>
                  <a:pt x="0" y="0"/>
                </a:moveTo>
                <a:lnTo>
                  <a:pt x="1717983" y="0"/>
                </a:lnTo>
                <a:lnTo>
                  <a:pt x="1717983" y="1642822"/>
                </a:lnTo>
                <a:lnTo>
                  <a:pt x="0" y="1642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92029" y="190918"/>
            <a:ext cx="1713912" cy="1638929"/>
          </a:xfrm>
          <a:custGeom>
            <a:avLst/>
            <a:gdLst/>
            <a:ahLst/>
            <a:cxnLst/>
            <a:rect r="r" b="b" t="t" l="l"/>
            <a:pathLst>
              <a:path h="1638929" w="1713912">
                <a:moveTo>
                  <a:pt x="0" y="0"/>
                </a:moveTo>
                <a:lnTo>
                  <a:pt x="1713912" y="0"/>
                </a:lnTo>
                <a:lnTo>
                  <a:pt x="1713912" y="1638929"/>
                </a:lnTo>
                <a:lnTo>
                  <a:pt x="0" y="16389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a:off x="8846077" y="9772742"/>
            <a:ext cx="900647" cy="0"/>
          </a:xfrm>
          <a:prstGeom prst="line">
            <a:avLst/>
          </a:prstGeom>
          <a:ln cap="flat" w="38100">
            <a:solidFill>
              <a:srgbClr val="D30F20"/>
            </a:solidFill>
            <a:prstDash val="solid"/>
            <a:headEnd type="none" len="sm" w="sm"/>
            <a:tailEnd type="none" len="sm" w="sm"/>
          </a:ln>
        </p:spPr>
      </p:sp>
      <p:sp>
        <p:nvSpPr>
          <p:cNvPr name="TextBox 9" id="9"/>
          <p:cNvSpPr txBox="true"/>
          <p:nvPr/>
        </p:nvSpPr>
        <p:spPr>
          <a:xfrm rot="0">
            <a:off x="2847221" y="415843"/>
            <a:ext cx="12593559" cy="1017778"/>
          </a:xfrm>
          <a:prstGeom prst="rect">
            <a:avLst/>
          </a:prstGeom>
        </p:spPr>
        <p:txBody>
          <a:bodyPr anchor="t" rtlCol="false" tIns="0" lIns="0" bIns="0" rIns="0">
            <a:spAutoFit/>
          </a:bodyPr>
          <a:lstStyle/>
          <a:p>
            <a:pPr algn="ctr" marL="0" indent="0" lvl="0">
              <a:lnSpc>
                <a:spcPts val="8456"/>
              </a:lnSpc>
              <a:spcBef>
                <a:spcPct val="0"/>
              </a:spcBef>
            </a:pPr>
            <a:r>
              <a:rPr lang="en-US" b="true" sz="5600" i="true">
                <a:solidFill>
                  <a:srgbClr val="FFFFFF"/>
                </a:solidFill>
                <a:latin typeface="Barlow Bold Italics"/>
                <a:ea typeface="Barlow Bold Italics"/>
                <a:cs typeface="Barlow Bold Italics"/>
                <a:sym typeface="Barlow Bold Italics"/>
              </a:rPr>
              <a:t>GESTION DEL INVENTARIO</a:t>
            </a:r>
          </a:p>
        </p:txBody>
      </p:sp>
      <p:sp>
        <p:nvSpPr>
          <p:cNvPr name="TextBox 10" id="10"/>
          <p:cNvSpPr txBox="true"/>
          <p:nvPr/>
        </p:nvSpPr>
        <p:spPr>
          <a:xfrm rot="0">
            <a:off x="558077" y="2347432"/>
            <a:ext cx="17356140" cy="5430243"/>
          </a:xfrm>
          <a:prstGeom prst="rect">
            <a:avLst/>
          </a:prstGeom>
        </p:spPr>
        <p:txBody>
          <a:bodyPr anchor="t" rtlCol="false" tIns="0" lIns="0" bIns="0" rIns="0">
            <a:spAutoFit/>
          </a:bodyPr>
          <a:lstStyle/>
          <a:p>
            <a:pPr algn="just" marL="0" indent="0" lvl="0">
              <a:lnSpc>
                <a:spcPts val="7277"/>
              </a:lnSpc>
              <a:spcBef>
                <a:spcPct val="0"/>
              </a:spcBef>
            </a:pPr>
            <a:r>
              <a:rPr lang="en-US" sz="4182">
                <a:solidFill>
                  <a:srgbClr val="FFFFFF">
                    <a:alpha val="83922"/>
                  </a:srgbClr>
                </a:solidFill>
                <a:latin typeface="Barlow"/>
                <a:ea typeface="Barlow"/>
                <a:cs typeface="Barlow"/>
                <a:sym typeface="Barlow"/>
              </a:rPr>
              <a:t>Este sistema permitirá a 'El Pistón Rojo' mantener un control preciso y actualizado de su inventario de repuestos. Podrá rastrear fácilmente la disponibilidad de piezas, evitar la escasez y el exceso de existencias, y realizar un seguimiento detallado de las ventas y reposiciones. Esto garantizará una gestión eficiente del stock, reduciendo los tiempos de espera para los clientes y mejorando la rentabilidad general del negocio.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7290097" y="506476"/>
            <a:ext cx="3707805" cy="0"/>
          </a:xfrm>
          <a:prstGeom prst="line">
            <a:avLst/>
          </a:prstGeom>
          <a:ln cap="flat" w="38100">
            <a:solidFill>
              <a:srgbClr val="D30F20">
                <a:alpha val="49804"/>
              </a:srgbClr>
            </a:solidFill>
            <a:prstDash val="solid"/>
            <a:headEnd type="none" len="sm" w="sm"/>
            <a:tailEnd type="none" len="sm" w="sm"/>
          </a:ln>
        </p:spPr>
      </p:sp>
      <p:sp>
        <p:nvSpPr>
          <p:cNvPr name="AutoShape 3" id="3"/>
          <p:cNvSpPr/>
          <p:nvPr/>
        </p:nvSpPr>
        <p:spPr>
          <a:xfrm>
            <a:off x="1801611" y="10076618"/>
            <a:ext cx="900647" cy="0"/>
          </a:xfrm>
          <a:prstGeom prst="line">
            <a:avLst/>
          </a:prstGeom>
          <a:ln cap="flat" w="38100">
            <a:solidFill>
              <a:srgbClr val="D30F20"/>
            </a:solidFill>
            <a:prstDash val="solid"/>
            <a:headEnd type="none" len="sm" w="sm"/>
            <a:tailEnd type="none" len="sm" w="sm"/>
          </a:ln>
        </p:spPr>
      </p:sp>
      <p:sp>
        <p:nvSpPr>
          <p:cNvPr name="AutoShape 4" id="4"/>
          <p:cNvSpPr/>
          <p:nvPr/>
        </p:nvSpPr>
        <p:spPr>
          <a:xfrm>
            <a:off x="6839774" y="10057568"/>
            <a:ext cx="900647" cy="0"/>
          </a:xfrm>
          <a:prstGeom prst="line">
            <a:avLst/>
          </a:prstGeom>
          <a:ln cap="flat" w="38100">
            <a:solidFill>
              <a:srgbClr val="D30F20"/>
            </a:solidFill>
            <a:prstDash val="solid"/>
            <a:headEnd type="none" len="sm" w="sm"/>
            <a:tailEnd type="none" len="sm" w="sm"/>
          </a:ln>
        </p:spPr>
      </p:sp>
      <p:sp>
        <p:nvSpPr>
          <p:cNvPr name="AutoShape 5" id="5"/>
          <p:cNvSpPr/>
          <p:nvPr/>
        </p:nvSpPr>
        <p:spPr>
          <a:xfrm>
            <a:off x="8394594" y="248068"/>
            <a:ext cx="1498811" cy="0"/>
          </a:xfrm>
          <a:prstGeom prst="line">
            <a:avLst/>
          </a:prstGeom>
          <a:ln cap="flat" w="114300">
            <a:solidFill>
              <a:srgbClr val="D30F20"/>
            </a:solidFill>
            <a:prstDash val="solid"/>
            <a:headEnd type="none" len="sm" w="sm"/>
            <a:tailEnd type="none" len="sm" w="sm"/>
          </a:ln>
        </p:spPr>
      </p:sp>
      <p:sp>
        <p:nvSpPr>
          <p:cNvPr name="AutoShape 6" id="6"/>
          <p:cNvSpPr/>
          <p:nvPr/>
        </p:nvSpPr>
        <p:spPr>
          <a:xfrm>
            <a:off x="11928848" y="10057568"/>
            <a:ext cx="900647" cy="0"/>
          </a:xfrm>
          <a:prstGeom prst="line">
            <a:avLst/>
          </a:prstGeom>
          <a:ln cap="flat" w="38100">
            <a:solidFill>
              <a:srgbClr val="D30F20"/>
            </a:solidFill>
            <a:prstDash val="solid"/>
            <a:headEnd type="none" len="sm" w="sm"/>
            <a:tailEnd type="none" len="sm" w="sm"/>
          </a:ln>
        </p:spPr>
      </p:sp>
      <p:sp>
        <p:nvSpPr>
          <p:cNvPr name="Freeform 7" id="7"/>
          <p:cNvSpPr/>
          <p:nvPr/>
        </p:nvSpPr>
        <p:spPr>
          <a:xfrm flipH="false" flipV="false" rot="0">
            <a:off x="16383573" y="8452846"/>
            <a:ext cx="1717983" cy="1642822"/>
          </a:xfrm>
          <a:custGeom>
            <a:avLst/>
            <a:gdLst/>
            <a:ahLst/>
            <a:cxnLst/>
            <a:rect r="r" b="b" t="t" l="l"/>
            <a:pathLst>
              <a:path h="1642822" w="1717983">
                <a:moveTo>
                  <a:pt x="0" y="0"/>
                </a:moveTo>
                <a:lnTo>
                  <a:pt x="1717983" y="0"/>
                </a:lnTo>
                <a:lnTo>
                  <a:pt x="1717983" y="1642822"/>
                </a:lnTo>
                <a:lnTo>
                  <a:pt x="0" y="1642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192029" y="190918"/>
            <a:ext cx="1713912" cy="1638929"/>
          </a:xfrm>
          <a:custGeom>
            <a:avLst/>
            <a:gdLst/>
            <a:ahLst/>
            <a:cxnLst/>
            <a:rect r="r" b="b" t="t" l="l"/>
            <a:pathLst>
              <a:path h="1638929" w="1713912">
                <a:moveTo>
                  <a:pt x="0" y="0"/>
                </a:moveTo>
                <a:lnTo>
                  <a:pt x="1713912" y="0"/>
                </a:lnTo>
                <a:lnTo>
                  <a:pt x="1713912" y="1638929"/>
                </a:lnTo>
                <a:lnTo>
                  <a:pt x="0" y="16389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468446" y="434160"/>
            <a:ext cx="9351107" cy="1017778"/>
          </a:xfrm>
          <a:prstGeom prst="rect">
            <a:avLst/>
          </a:prstGeom>
        </p:spPr>
        <p:txBody>
          <a:bodyPr anchor="t" rtlCol="false" tIns="0" lIns="0" bIns="0" rIns="0">
            <a:spAutoFit/>
          </a:bodyPr>
          <a:lstStyle/>
          <a:p>
            <a:pPr algn="ctr" marL="0" indent="0" lvl="0">
              <a:lnSpc>
                <a:spcPts val="8456"/>
              </a:lnSpc>
              <a:spcBef>
                <a:spcPct val="0"/>
              </a:spcBef>
            </a:pPr>
            <a:r>
              <a:rPr lang="en-US" b="true" sz="5600" i="true">
                <a:solidFill>
                  <a:srgbClr val="FFFFFF"/>
                </a:solidFill>
                <a:latin typeface="Barlow Bold Italics"/>
                <a:ea typeface="Barlow Bold Italics"/>
                <a:cs typeface="Barlow Bold Italics"/>
                <a:sym typeface="Barlow Bold Italics"/>
              </a:rPr>
              <a:t>GESTIÓN DE AGENDAMIENTO</a:t>
            </a:r>
          </a:p>
        </p:txBody>
      </p:sp>
      <p:sp>
        <p:nvSpPr>
          <p:cNvPr name="TextBox 10" id="10"/>
          <p:cNvSpPr txBox="true"/>
          <p:nvPr/>
        </p:nvSpPr>
        <p:spPr>
          <a:xfrm rot="0">
            <a:off x="399496" y="3499205"/>
            <a:ext cx="17489007" cy="3098090"/>
          </a:xfrm>
          <a:prstGeom prst="rect">
            <a:avLst/>
          </a:prstGeom>
        </p:spPr>
        <p:txBody>
          <a:bodyPr anchor="t" rtlCol="false" tIns="0" lIns="0" bIns="0" rIns="0">
            <a:spAutoFit/>
          </a:bodyPr>
          <a:lstStyle/>
          <a:p>
            <a:pPr algn="just" marL="0" indent="0" lvl="0">
              <a:lnSpc>
                <a:spcPts val="6254"/>
              </a:lnSpc>
              <a:spcBef>
                <a:spcPct val="0"/>
              </a:spcBef>
            </a:pPr>
            <a:r>
              <a:rPr lang="en-US" sz="3573">
                <a:solidFill>
                  <a:srgbClr val="FFFFFF"/>
                </a:solidFill>
                <a:latin typeface="Barlow"/>
                <a:ea typeface="Barlow"/>
                <a:cs typeface="Barlow"/>
                <a:sym typeface="Barlow"/>
              </a:rPr>
              <a:t>Con este sistema, 'El Pistón Rojo' podrá gestionar de manera eficiente las citas de reparación de motos, permitiendo a los clientes reservar citas en línea de forma rápida y sencilla. Esto no solo reducirá los tiempos de espera, sino que también mejorará significativamente la experiencia del cliente y de la persona involucrada en la reparación.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383573" y="8452846"/>
            <a:ext cx="1717983" cy="1642822"/>
          </a:xfrm>
          <a:custGeom>
            <a:avLst/>
            <a:gdLst/>
            <a:ahLst/>
            <a:cxnLst/>
            <a:rect r="r" b="b" t="t" l="l"/>
            <a:pathLst>
              <a:path h="1642822" w="1717983">
                <a:moveTo>
                  <a:pt x="0" y="0"/>
                </a:moveTo>
                <a:lnTo>
                  <a:pt x="1717983" y="0"/>
                </a:lnTo>
                <a:lnTo>
                  <a:pt x="1717983" y="1642822"/>
                </a:lnTo>
                <a:lnTo>
                  <a:pt x="0" y="1642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352559"/>
            <a:ext cx="7581883" cy="758188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5619750" y="0"/>
                  </a:moveTo>
                  <a:lnTo>
                    <a:pt x="730250" y="0"/>
                  </a:lnTo>
                  <a:lnTo>
                    <a:pt x="0" y="728980"/>
                  </a:lnTo>
                  <a:lnTo>
                    <a:pt x="0" y="5619750"/>
                  </a:lnTo>
                  <a:lnTo>
                    <a:pt x="730250" y="6350000"/>
                  </a:lnTo>
                  <a:lnTo>
                    <a:pt x="5619750" y="6350000"/>
                  </a:lnTo>
                  <a:lnTo>
                    <a:pt x="6350000" y="5619750"/>
                  </a:lnTo>
                  <a:lnTo>
                    <a:pt x="6350000" y="728980"/>
                  </a:lnTo>
                  <a:close/>
                </a:path>
              </a:pathLst>
            </a:custGeom>
            <a:blipFill>
              <a:blip r:embed="rId4"/>
              <a:stretch>
                <a:fillRect l="-25000" t="0" r="-25000" b="0"/>
              </a:stretch>
            </a:blipFill>
            <a:ln cap="sq">
              <a:noFill/>
              <a:prstDash val="solid"/>
              <a:miter/>
            </a:ln>
          </p:spPr>
        </p:sp>
      </p:grpSp>
      <p:sp>
        <p:nvSpPr>
          <p:cNvPr name="AutoShape 5" id="5"/>
          <p:cNvSpPr/>
          <p:nvPr/>
        </p:nvSpPr>
        <p:spPr>
          <a:xfrm>
            <a:off x="11576339" y="711660"/>
            <a:ext cx="3707805" cy="0"/>
          </a:xfrm>
          <a:prstGeom prst="line">
            <a:avLst/>
          </a:prstGeom>
          <a:ln cap="flat" w="38100">
            <a:solidFill>
              <a:srgbClr val="D30F20">
                <a:alpha val="49804"/>
              </a:srgbClr>
            </a:solidFill>
            <a:prstDash val="solid"/>
            <a:headEnd type="none" len="sm" w="sm"/>
            <a:tailEnd type="none" len="sm" w="sm"/>
          </a:ln>
        </p:spPr>
      </p:sp>
      <p:sp>
        <p:nvSpPr>
          <p:cNvPr name="AutoShape 6" id="6"/>
          <p:cNvSpPr/>
          <p:nvPr/>
        </p:nvSpPr>
        <p:spPr>
          <a:xfrm>
            <a:off x="12680836" y="444323"/>
            <a:ext cx="1498811" cy="0"/>
          </a:xfrm>
          <a:prstGeom prst="line">
            <a:avLst/>
          </a:prstGeom>
          <a:ln cap="flat" w="114300">
            <a:solidFill>
              <a:srgbClr val="D30F20"/>
            </a:solidFill>
            <a:prstDash val="solid"/>
            <a:headEnd type="none" len="sm" w="sm"/>
            <a:tailEnd type="none" len="sm" w="sm"/>
          </a:ln>
        </p:spPr>
      </p:sp>
      <p:sp>
        <p:nvSpPr>
          <p:cNvPr name="Freeform 7" id="7"/>
          <p:cNvSpPr/>
          <p:nvPr/>
        </p:nvSpPr>
        <p:spPr>
          <a:xfrm flipH="false" flipV="false" rot="-10800000">
            <a:off x="192029" y="190918"/>
            <a:ext cx="1713912" cy="1638929"/>
          </a:xfrm>
          <a:custGeom>
            <a:avLst/>
            <a:gdLst/>
            <a:ahLst/>
            <a:cxnLst/>
            <a:rect r="r" b="b" t="t" l="l"/>
            <a:pathLst>
              <a:path h="1638929" w="1713912">
                <a:moveTo>
                  <a:pt x="0" y="0"/>
                </a:moveTo>
                <a:lnTo>
                  <a:pt x="1713912" y="0"/>
                </a:lnTo>
                <a:lnTo>
                  <a:pt x="1713912" y="1638929"/>
                </a:lnTo>
                <a:lnTo>
                  <a:pt x="0" y="16389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601183" y="6818185"/>
            <a:ext cx="497142" cy="497142"/>
          </a:xfrm>
          <a:custGeom>
            <a:avLst/>
            <a:gdLst/>
            <a:ahLst/>
            <a:cxnLst/>
            <a:rect r="r" b="b" t="t" l="l"/>
            <a:pathLst>
              <a:path h="497142" w="497142">
                <a:moveTo>
                  <a:pt x="0" y="0"/>
                </a:moveTo>
                <a:lnTo>
                  <a:pt x="497142" y="0"/>
                </a:lnTo>
                <a:lnTo>
                  <a:pt x="497142" y="497142"/>
                </a:lnTo>
                <a:lnTo>
                  <a:pt x="0" y="4971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601183" y="8204275"/>
            <a:ext cx="497142" cy="497142"/>
          </a:xfrm>
          <a:custGeom>
            <a:avLst/>
            <a:gdLst/>
            <a:ahLst/>
            <a:cxnLst/>
            <a:rect r="r" b="b" t="t" l="l"/>
            <a:pathLst>
              <a:path h="497142" w="497142">
                <a:moveTo>
                  <a:pt x="0" y="0"/>
                </a:moveTo>
                <a:lnTo>
                  <a:pt x="497142" y="0"/>
                </a:lnTo>
                <a:lnTo>
                  <a:pt x="497142" y="497142"/>
                </a:lnTo>
                <a:lnTo>
                  <a:pt x="0" y="4971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511924" y="757945"/>
            <a:ext cx="7836635" cy="1017778"/>
          </a:xfrm>
          <a:prstGeom prst="rect">
            <a:avLst/>
          </a:prstGeom>
        </p:spPr>
        <p:txBody>
          <a:bodyPr anchor="t" rtlCol="false" tIns="0" lIns="0" bIns="0" rIns="0">
            <a:spAutoFit/>
          </a:bodyPr>
          <a:lstStyle/>
          <a:p>
            <a:pPr algn="l" marL="0" indent="0" lvl="0">
              <a:lnSpc>
                <a:spcPts val="8456"/>
              </a:lnSpc>
              <a:spcBef>
                <a:spcPct val="0"/>
              </a:spcBef>
            </a:pPr>
            <a:r>
              <a:rPr lang="en-US" b="true" sz="5600" i="true">
                <a:solidFill>
                  <a:srgbClr val="FFFFFF"/>
                </a:solidFill>
                <a:latin typeface="Barlow Bold Italics"/>
                <a:ea typeface="Barlow Bold Italics"/>
                <a:cs typeface="Barlow Bold Italics"/>
                <a:sym typeface="Barlow Bold Italics"/>
              </a:rPr>
              <a:t>OBJETIVOS ESPECÍFICOS</a:t>
            </a:r>
          </a:p>
        </p:txBody>
      </p:sp>
      <p:sp>
        <p:nvSpPr>
          <p:cNvPr name="TextBox 11" id="11"/>
          <p:cNvSpPr txBox="true"/>
          <p:nvPr/>
        </p:nvSpPr>
        <p:spPr>
          <a:xfrm rot="0">
            <a:off x="9265584" y="2080523"/>
            <a:ext cx="8402943" cy="2015842"/>
          </a:xfrm>
          <a:prstGeom prst="rect">
            <a:avLst/>
          </a:prstGeom>
        </p:spPr>
        <p:txBody>
          <a:bodyPr anchor="t" rtlCol="false" tIns="0" lIns="0" bIns="0" rIns="0">
            <a:spAutoFit/>
          </a:bodyPr>
          <a:lstStyle/>
          <a:p>
            <a:pPr algn="l" marL="0" indent="0" lvl="0">
              <a:lnSpc>
                <a:spcPts val="4075"/>
              </a:lnSpc>
              <a:spcBef>
                <a:spcPct val="0"/>
              </a:spcBef>
            </a:pPr>
            <a:r>
              <a:rPr lang="en-US" sz="2342">
                <a:solidFill>
                  <a:srgbClr val="FFFFFF">
                    <a:alpha val="83922"/>
                  </a:srgbClr>
                </a:solidFill>
                <a:latin typeface="Barlow"/>
                <a:ea typeface="Barlow"/>
                <a:cs typeface="Barlow"/>
                <a:sym typeface="Barlow"/>
              </a:rPr>
              <a:t>Los objetivos específicos del proyecto se centrarán en acciones concretas que guiarán el desarrollo del sistema de información, asegurando que cumpla con las necesidades y expectativas de la empresa y sus clientes. Estos objetivos incluyen:</a:t>
            </a:r>
          </a:p>
        </p:txBody>
      </p:sp>
      <p:sp>
        <p:nvSpPr>
          <p:cNvPr name="TextBox 12" id="12"/>
          <p:cNvSpPr txBox="true"/>
          <p:nvPr/>
        </p:nvSpPr>
        <p:spPr>
          <a:xfrm rot="0">
            <a:off x="10273623" y="6324759"/>
            <a:ext cx="6812955" cy="1388745"/>
          </a:xfrm>
          <a:prstGeom prst="rect">
            <a:avLst/>
          </a:prstGeom>
        </p:spPr>
        <p:txBody>
          <a:bodyPr anchor="t" rtlCol="false" tIns="0" lIns="0" bIns="0" rIns="0">
            <a:spAutoFit/>
          </a:bodyPr>
          <a:lstStyle/>
          <a:p>
            <a:pPr algn="l" marL="0" indent="0" lvl="0">
              <a:lnSpc>
                <a:spcPts val="3720"/>
              </a:lnSpc>
              <a:spcBef>
                <a:spcPct val="0"/>
              </a:spcBef>
            </a:pPr>
            <a:r>
              <a:rPr lang="en-US" b="true" sz="2400">
                <a:solidFill>
                  <a:srgbClr val="FFFFFF"/>
                </a:solidFill>
                <a:latin typeface="Barlow Semi-Bold"/>
                <a:ea typeface="Barlow Semi-Bold"/>
                <a:cs typeface="Barlow Semi-Bold"/>
                <a:sym typeface="Barlow Semi-Bold"/>
              </a:rPr>
              <a:t>Implementar un inicio de sesión que permita a los usuarios acceder de manera segura y proporcionar la información necesaria para el taller.</a:t>
            </a:r>
          </a:p>
        </p:txBody>
      </p:sp>
      <p:sp>
        <p:nvSpPr>
          <p:cNvPr name="TextBox 13" id="13"/>
          <p:cNvSpPr txBox="true"/>
          <p:nvPr/>
        </p:nvSpPr>
        <p:spPr>
          <a:xfrm rot="0">
            <a:off x="10273623" y="7944211"/>
            <a:ext cx="5946104" cy="922020"/>
          </a:xfrm>
          <a:prstGeom prst="rect">
            <a:avLst/>
          </a:prstGeom>
        </p:spPr>
        <p:txBody>
          <a:bodyPr anchor="t" rtlCol="false" tIns="0" lIns="0" bIns="0" rIns="0">
            <a:spAutoFit/>
          </a:bodyPr>
          <a:lstStyle/>
          <a:p>
            <a:pPr algn="l" marL="0" indent="0" lvl="0">
              <a:lnSpc>
                <a:spcPts val="3720"/>
              </a:lnSpc>
              <a:spcBef>
                <a:spcPct val="0"/>
              </a:spcBef>
            </a:pPr>
            <a:r>
              <a:rPr lang="en-US" b="true" sz="2400">
                <a:solidFill>
                  <a:srgbClr val="FFFFFF"/>
                </a:solidFill>
                <a:latin typeface="Barlow Semi-Bold"/>
                <a:ea typeface="Barlow Semi-Bold"/>
                <a:cs typeface="Barlow Semi-Bold"/>
                <a:sym typeface="Barlow Semi-Bold"/>
              </a:rPr>
              <a:t>Desarrollar un agendamiento para no sobrecargar de motos y clientes el taller.</a:t>
            </a:r>
          </a:p>
        </p:txBody>
      </p:sp>
      <p:sp>
        <p:nvSpPr>
          <p:cNvPr name="Freeform 14" id="14"/>
          <p:cNvSpPr/>
          <p:nvPr/>
        </p:nvSpPr>
        <p:spPr>
          <a:xfrm flipH="false" flipV="false" rot="0">
            <a:off x="9601183" y="4989163"/>
            <a:ext cx="497142" cy="497142"/>
          </a:xfrm>
          <a:custGeom>
            <a:avLst/>
            <a:gdLst/>
            <a:ahLst/>
            <a:cxnLst/>
            <a:rect r="r" b="b" t="t" l="l"/>
            <a:pathLst>
              <a:path h="497142" w="497142">
                <a:moveTo>
                  <a:pt x="0" y="0"/>
                </a:moveTo>
                <a:lnTo>
                  <a:pt x="497142" y="0"/>
                </a:lnTo>
                <a:lnTo>
                  <a:pt x="497142" y="497142"/>
                </a:lnTo>
                <a:lnTo>
                  <a:pt x="0" y="4971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73623" y="4583114"/>
            <a:ext cx="7827933" cy="1388745"/>
          </a:xfrm>
          <a:prstGeom prst="rect">
            <a:avLst/>
          </a:prstGeom>
        </p:spPr>
        <p:txBody>
          <a:bodyPr anchor="t" rtlCol="false" tIns="0" lIns="0" bIns="0" rIns="0">
            <a:spAutoFit/>
          </a:bodyPr>
          <a:lstStyle/>
          <a:p>
            <a:pPr algn="l" marL="0" indent="0" lvl="0">
              <a:lnSpc>
                <a:spcPts val="3720"/>
              </a:lnSpc>
              <a:spcBef>
                <a:spcPct val="0"/>
              </a:spcBef>
            </a:pPr>
            <a:r>
              <a:rPr lang="en-US" b="true" sz="2400">
                <a:solidFill>
                  <a:srgbClr val="FFFFFF"/>
                </a:solidFill>
                <a:latin typeface="Barlow Semi-Bold"/>
                <a:ea typeface="Barlow Semi-Bold"/>
                <a:cs typeface="Barlow Semi-Bold"/>
                <a:sym typeface="Barlow Semi-Bold"/>
              </a:rPr>
              <a:t>Desarrollar un sistema de gestión de inventario digitalizado para administrar eficientemente los repuestos disponibles en "El Pistón Rojo".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7161065" y="930845"/>
            <a:ext cx="3707805" cy="0"/>
          </a:xfrm>
          <a:prstGeom prst="line">
            <a:avLst/>
          </a:prstGeom>
          <a:ln cap="flat" w="38100">
            <a:solidFill>
              <a:srgbClr val="D30F20">
                <a:alpha val="49804"/>
              </a:srgbClr>
            </a:solidFill>
            <a:prstDash val="solid"/>
            <a:headEnd type="none" len="sm" w="sm"/>
            <a:tailEnd type="none" len="sm" w="sm"/>
          </a:ln>
        </p:spPr>
      </p:sp>
      <p:sp>
        <p:nvSpPr>
          <p:cNvPr name="AutoShape 3" id="3"/>
          <p:cNvSpPr/>
          <p:nvPr/>
        </p:nvSpPr>
        <p:spPr>
          <a:xfrm>
            <a:off x="8182838" y="638647"/>
            <a:ext cx="1498811" cy="0"/>
          </a:xfrm>
          <a:prstGeom prst="line">
            <a:avLst/>
          </a:prstGeom>
          <a:ln cap="flat" w="114300">
            <a:solidFill>
              <a:srgbClr val="D30F20"/>
            </a:solidFill>
            <a:prstDash val="solid"/>
            <a:headEnd type="none" len="sm" w="sm"/>
            <a:tailEnd type="none" len="sm" w="sm"/>
          </a:ln>
        </p:spPr>
      </p:sp>
      <p:sp>
        <p:nvSpPr>
          <p:cNvPr name="Freeform 4" id="4"/>
          <p:cNvSpPr/>
          <p:nvPr/>
        </p:nvSpPr>
        <p:spPr>
          <a:xfrm flipH="false" flipV="false" rot="0">
            <a:off x="1950134" y="7335122"/>
            <a:ext cx="970669" cy="1213336"/>
          </a:xfrm>
          <a:custGeom>
            <a:avLst/>
            <a:gdLst/>
            <a:ahLst/>
            <a:cxnLst/>
            <a:rect r="r" b="b" t="t" l="l"/>
            <a:pathLst>
              <a:path h="1213336" w="970669">
                <a:moveTo>
                  <a:pt x="0" y="0"/>
                </a:moveTo>
                <a:lnTo>
                  <a:pt x="970669" y="0"/>
                </a:lnTo>
                <a:lnTo>
                  <a:pt x="970669" y="1213336"/>
                </a:lnTo>
                <a:lnTo>
                  <a:pt x="0" y="12133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26276" y="4825341"/>
            <a:ext cx="1242595" cy="1147706"/>
          </a:xfrm>
          <a:custGeom>
            <a:avLst/>
            <a:gdLst/>
            <a:ahLst/>
            <a:cxnLst/>
            <a:rect r="r" b="b" t="t" l="l"/>
            <a:pathLst>
              <a:path h="1147706" w="1242595">
                <a:moveTo>
                  <a:pt x="0" y="0"/>
                </a:moveTo>
                <a:lnTo>
                  <a:pt x="1242596" y="0"/>
                </a:lnTo>
                <a:lnTo>
                  <a:pt x="1242596" y="1147706"/>
                </a:lnTo>
                <a:lnTo>
                  <a:pt x="0" y="1147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3287" y="2514238"/>
            <a:ext cx="1584362" cy="946076"/>
          </a:xfrm>
          <a:custGeom>
            <a:avLst/>
            <a:gdLst/>
            <a:ahLst/>
            <a:cxnLst/>
            <a:rect r="r" b="b" t="t" l="l"/>
            <a:pathLst>
              <a:path h="946076" w="1584362">
                <a:moveTo>
                  <a:pt x="0" y="0"/>
                </a:moveTo>
                <a:lnTo>
                  <a:pt x="1584362" y="0"/>
                </a:lnTo>
                <a:lnTo>
                  <a:pt x="1584362" y="946076"/>
                </a:lnTo>
                <a:lnTo>
                  <a:pt x="0" y="9460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p:cNvPicPr>
            <a:picLocks noChangeAspect="true"/>
          </p:cNvPicPr>
          <p:nvPr/>
        </p:nvPicPr>
        <p:blipFill>
          <a:blip r:embed="rId8">
            <a:alphaModFix amt="30000"/>
          </a:blip>
          <a:srcRect l="0" t="0" r="0" b="0"/>
          <a:stretch>
            <a:fillRect/>
          </a:stretch>
        </p:blipFill>
        <p:spPr>
          <a:xfrm flipH="false" flipV="false" rot="0">
            <a:off x="5308137" y="1742081"/>
            <a:ext cx="7365492" cy="8229600"/>
          </a:xfrm>
          <a:prstGeom prst="rect">
            <a:avLst/>
          </a:prstGeom>
        </p:spPr>
      </p:pic>
      <p:grpSp>
        <p:nvGrpSpPr>
          <p:cNvPr name="Group 8" id="8"/>
          <p:cNvGrpSpPr/>
          <p:nvPr/>
        </p:nvGrpSpPr>
        <p:grpSpPr>
          <a:xfrm rot="0">
            <a:off x="3689538" y="2283896"/>
            <a:ext cx="10485409" cy="1406760"/>
            <a:chOff x="0" y="0"/>
            <a:chExt cx="2761589" cy="370505"/>
          </a:xfrm>
        </p:grpSpPr>
        <p:sp>
          <p:nvSpPr>
            <p:cNvPr name="Freeform 9" id="9"/>
            <p:cNvSpPr/>
            <p:nvPr/>
          </p:nvSpPr>
          <p:spPr>
            <a:xfrm flipH="false" flipV="false" rot="0">
              <a:off x="0" y="0"/>
              <a:ext cx="2761589" cy="370505"/>
            </a:xfrm>
            <a:custGeom>
              <a:avLst/>
              <a:gdLst/>
              <a:ahLst/>
              <a:cxnLst/>
              <a:rect r="r" b="b" t="t" l="l"/>
              <a:pathLst>
                <a:path h="370505" w="2761589">
                  <a:moveTo>
                    <a:pt x="0" y="0"/>
                  </a:moveTo>
                  <a:lnTo>
                    <a:pt x="2761589" y="0"/>
                  </a:lnTo>
                  <a:lnTo>
                    <a:pt x="2761589" y="370505"/>
                  </a:lnTo>
                  <a:lnTo>
                    <a:pt x="0" y="370505"/>
                  </a:lnTo>
                  <a:close/>
                </a:path>
              </a:pathLst>
            </a:custGeom>
            <a:solidFill>
              <a:srgbClr val="D30F20"/>
            </a:solidFill>
          </p:spPr>
        </p:sp>
        <p:sp>
          <p:nvSpPr>
            <p:cNvPr name="TextBox 10" id="10"/>
            <p:cNvSpPr txBox="true"/>
            <p:nvPr/>
          </p:nvSpPr>
          <p:spPr>
            <a:xfrm>
              <a:off x="0" y="-104775"/>
              <a:ext cx="2761589" cy="475280"/>
            </a:xfrm>
            <a:prstGeom prst="rect">
              <a:avLst/>
            </a:prstGeom>
          </p:spPr>
          <p:txBody>
            <a:bodyPr anchor="ctr" rtlCol="false" tIns="50800" lIns="50800" bIns="50800" rIns="50800"/>
            <a:lstStyle/>
            <a:p>
              <a:pPr algn="just" marL="388620" indent="-194310" lvl="1">
                <a:lnSpc>
                  <a:spcPts val="3150"/>
                </a:lnSpc>
                <a:buFont typeface="Arial"/>
                <a:buChar char="•"/>
              </a:pPr>
              <a:r>
                <a:rPr lang="en-US" sz="1800">
                  <a:solidFill>
                    <a:srgbClr val="FFFFFF"/>
                  </a:solidFill>
                  <a:latin typeface="Barlow"/>
                  <a:ea typeface="Barlow"/>
                  <a:cs typeface="Barlow"/>
                  <a:sym typeface="Barlow"/>
                </a:rPr>
                <a:t>Ante la necesidad de optimizar los procesos internos de la empresa "El Piston Rojo", enfocada en ofrecer servicios de reparación de motocicletas, se ha identificado la oportunidad de desarrollar un  sistema de información especializado.  </a:t>
              </a:r>
            </a:p>
          </p:txBody>
        </p:sp>
      </p:grpSp>
      <p:grpSp>
        <p:nvGrpSpPr>
          <p:cNvPr name="Group 11" id="11"/>
          <p:cNvGrpSpPr/>
          <p:nvPr/>
        </p:nvGrpSpPr>
        <p:grpSpPr>
          <a:xfrm rot="0">
            <a:off x="3689538" y="4549829"/>
            <a:ext cx="10485409" cy="1698729"/>
            <a:chOff x="0" y="0"/>
            <a:chExt cx="2761589" cy="447402"/>
          </a:xfrm>
        </p:grpSpPr>
        <p:sp>
          <p:nvSpPr>
            <p:cNvPr name="Freeform 12" id="12"/>
            <p:cNvSpPr/>
            <p:nvPr/>
          </p:nvSpPr>
          <p:spPr>
            <a:xfrm flipH="false" flipV="false" rot="0">
              <a:off x="0" y="0"/>
              <a:ext cx="2761589" cy="447402"/>
            </a:xfrm>
            <a:custGeom>
              <a:avLst/>
              <a:gdLst/>
              <a:ahLst/>
              <a:cxnLst/>
              <a:rect r="r" b="b" t="t" l="l"/>
              <a:pathLst>
                <a:path h="447402" w="2761589">
                  <a:moveTo>
                    <a:pt x="0" y="0"/>
                  </a:moveTo>
                  <a:lnTo>
                    <a:pt x="2761589" y="0"/>
                  </a:lnTo>
                  <a:lnTo>
                    <a:pt x="2761589" y="447402"/>
                  </a:lnTo>
                  <a:lnTo>
                    <a:pt x="0" y="447402"/>
                  </a:lnTo>
                  <a:close/>
                </a:path>
              </a:pathLst>
            </a:custGeom>
            <a:solidFill>
              <a:srgbClr val="D30F20"/>
            </a:solidFill>
          </p:spPr>
        </p:sp>
        <p:sp>
          <p:nvSpPr>
            <p:cNvPr name="TextBox 13" id="13"/>
            <p:cNvSpPr txBox="true"/>
            <p:nvPr/>
          </p:nvSpPr>
          <p:spPr>
            <a:xfrm>
              <a:off x="0" y="-104775"/>
              <a:ext cx="2761589" cy="552177"/>
            </a:xfrm>
            <a:prstGeom prst="rect">
              <a:avLst/>
            </a:prstGeom>
          </p:spPr>
          <p:txBody>
            <a:bodyPr anchor="ctr" rtlCol="false" tIns="50800" lIns="50800" bIns="50800" rIns="50800"/>
            <a:lstStyle/>
            <a:p>
              <a:pPr algn="just" marL="388620" indent="-194310" lvl="1">
                <a:lnSpc>
                  <a:spcPts val="3150"/>
                </a:lnSpc>
                <a:buFont typeface="Arial"/>
                <a:buChar char="•"/>
              </a:pPr>
              <a:r>
                <a:rPr lang="en-US" sz="1800">
                  <a:solidFill>
                    <a:srgbClr val="FFFFFF"/>
                  </a:solidFill>
                  <a:latin typeface="Barlow"/>
                  <a:ea typeface="Barlow"/>
                  <a:cs typeface="Barlow"/>
                  <a:sym typeface="Barlow"/>
                </a:rPr>
                <a:t>Su enfoque en la prestación de servicios de reparación  y venta de repuestos requiere de una gestión eficiente de inventario y programación de citas .</a:t>
              </a:r>
            </a:p>
          </p:txBody>
        </p:sp>
      </p:grpSp>
      <p:grpSp>
        <p:nvGrpSpPr>
          <p:cNvPr name="Group 14" id="14"/>
          <p:cNvGrpSpPr/>
          <p:nvPr/>
        </p:nvGrpSpPr>
        <p:grpSpPr>
          <a:xfrm rot="0">
            <a:off x="3689538" y="7134384"/>
            <a:ext cx="10485409" cy="1698729"/>
            <a:chOff x="0" y="0"/>
            <a:chExt cx="2761589" cy="447402"/>
          </a:xfrm>
        </p:grpSpPr>
        <p:sp>
          <p:nvSpPr>
            <p:cNvPr name="Freeform 15" id="15"/>
            <p:cNvSpPr/>
            <p:nvPr/>
          </p:nvSpPr>
          <p:spPr>
            <a:xfrm flipH="false" flipV="false" rot="0">
              <a:off x="0" y="0"/>
              <a:ext cx="2761589" cy="447402"/>
            </a:xfrm>
            <a:custGeom>
              <a:avLst/>
              <a:gdLst/>
              <a:ahLst/>
              <a:cxnLst/>
              <a:rect r="r" b="b" t="t" l="l"/>
              <a:pathLst>
                <a:path h="447402" w="2761589">
                  <a:moveTo>
                    <a:pt x="0" y="0"/>
                  </a:moveTo>
                  <a:lnTo>
                    <a:pt x="2761589" y="0"/>
                  </a:lnTo>
                  <a:lnTo>
                    <a:pt x="2761589" y="447402"/>
                  </a:lnTo>
                  <a:lnTo>
                    <a:pt x="0" y="447402"/>
                  </a:lnTo>
                  <a:close/>
                </a:path>
              </a:pathLst>
            </a:custGeom>
            <a:solidFill>
              <a:srgbClr val="D30F20"/>
            </a:solidFill>
          </p:spPr>
        </p:sp>
        <p:sp>
          <p:nvSpPr>
            <p:cNvPr name="TextBox 16" id="16"/>
            <p:cNvSpPr txBox="true"/>
            <p:nvPr/>
          </p:nvSpPr>
          <p:spPr>
            <a:xfrm>
              <a:off x="0" y="-104775"/>
              <a:ext cx="2761589" cy="552177"/>
            </a:xfrm>
            <a:prstGeom prst="rect">
              <a:avLst/>
            </a:prstGeom>
          </p:spPr>
          <p:txBody>
            <a:bodyPr anchor="ctr" rtlCol="false" tIns="50800" lIns="50800" bIns="50800" rIns="50800"/>
            <a:lstStyle/>
            <a:p>
              <a:pPr algn="just" marL="388620" indent="-194310" lvl="1">
                <a:lnSpc>
                  <a:spcPts val="3150"/>
                </a:lnSpc>
                <a:buFont typeface="Arial"/>
                <a:buChar char="•"/>
              </a:pPr>
              <a:r>
                <a:rPr lang="en-US" sz="1800">
                  <a:solidFill>
                    <a:srgbClr val="FFFFFF"/>
                  </a:solidFill>
                  <a:latin typeface="Barlow"/>
                  <a:ea typeface="Barlow"/>
                  <a:cs typeface="Barlow"/>
                  <a:sym typeface="Barlow"/>
                </a:rPr>
                <a:t> La implementación de un sistema de información adecuado no solo mejorará la productividad y eficiencia operativa, sino que también fortalecerá la satisfacción del cliente a la hora de buscar losl servicios de reparación.</a:t>
              </a:r>
            </a:p>
          </p:txBody>
        </p:sp>
      </p:grpSp>
      <p:sp>
        <p:nvSpPr>
          <p:cNvPr name="TextBox 17" id="17"/>
          <p:cNvSpPr txBox="true"/>
          <p:nvPr/>
        </p:nvSpPr>
        <p:spPr>
          <a:xfrm rot="0">
            <a:off x="6609182" y="778445"/>
            <a:ext cx="4811572" cy="1017778"/>
          </a:xfrm>
          <a:prstGeom prst="rect">
            <a:avLst/>
          </a:prstGeom>
        </p:spPr>
        <p:txBody>
          <a:bodyPr anchor="t" rtlCol="false" tIns="0" lIns="0" bIns="0" rIns="0">
            <a:spAutoFit/>
          </a:bodyPr>
          <a:lstStyle/>
          <a:p>
            <a:pPr algn="l" marL="0" indent="0" lvl="0">
              <a:lnSpc>
                <a:spcPts val="8456"/>
              </a:lnSpc>
              <a:spcBef>
                <a:spcPct val="0"/>
              </a:spcBef>
            </a:pPr>
            <a:r>
              <a:rPr lang="en-US" b="true" sz="5600" i="true">
                <a:solidFill>
                  <a:srgbClr val="FFFFFF"/>
                </a:solidFill>
                <a:latin typeface="Barlow Bold Italics"/>
                <a:ea typeface="Barlow Bold Italics"/>
                <a:cs typeface="Barlow Bold Italics"/>
                <a:sym typeface="Barlow Bold Italics"/>
              </a:rPr>
              <a:t>JUSTIFICACIÓN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553187"/>
            <a:chOff x="0" y="0"/>
            <a:chExt cx="4816593" cy="409070"/>
          </a:xfrm>
        </p:grpSpPr>
        <p:sp>
          <p:nvSpPr>
            <p:cNvPr name="Freeform 3" id="3"/>
            <p:cNvSpPr/>
            <p:nvPr/>
          </p:nvSpPr>
          <p:spPr>
            <a:xfrm flipH="false" flipV="false" rot="0">
              <a:off x="0" y="0"/>
              <a:ext cx="4816592" cy="409070"/>
            </a:xfrm>
            <a:custGeom>
              <a:avLst/>
              <a:gdLst/>
              <a:ahLst/>
              <a:cxnLst/>
              <a:rect r="r" b="b" t="t" l="l"/>
              <a:pathLst>
                <a:path h="409070" w="4816592">
                  <a:moveTo>
                    <a:pt x="0" y="0"/>
                  </a:moveTo>
                  <a:lnTo>
                    <a:pt x="4816592" y="0"/>
                  </a:lnTo>
                  <a:lnTo>
                    <a:pt x="4816592" y="409070"/>
                  </a:lnTo>
                  <a:lnTo>
                    <a:pt x="0" y="409070"/>
                  </a:lnTo>
                  <a:close/>
                </a:path>
              </a:pathLst>
            </a:custGeom>
            <a:solidFill>
              <a:srgbClr val="D30F20"/>
            </a:solidFill>
          </p:spPr>
        </p:sp>
        <p:sp>
          <p:nvSpPr>
            <p:cNvPr name="TextBox 4" id="4"/>
            <p:cNvSpPr txBox="true"/>
            <p:nvPr/>
          </p:nvSpPr>
          <p:spPr>
            <a:xfrm>
              <a:off x="0" y="-104775"/>
              <a:ext cx="4816593" cy="513845"/>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alphaModFix amt="29000"/>
          </a:blip>
          <a:srcRect l="0" t="132" r="0" b="132"/>
          <a:stretch>
            <a:fillRect/>
          </a:stretch>
        </p:blipFill>
        <p:spPr>
          <a:xfrm flipH="false" flipV="false" rot="0">
            <a:off x="5192838" y="1851635"/>
            <a:ext cx="8231611" cy="7655398"/>
          </a:xfrm>
          <a:prstGeom prst="rect">
            <a:avLst/>
          </a:prstGeom>
        </p:spPr>
      </p:pic>
      <p:sp>
        <p:nvSpPr>
          <p:cNvPr name="AutoShape 6" id="6"/>
          <p:cNvSpPr/>
          <p:nvPr/>
        </p:nvSpPr>
        <p:spPr>
          <a:xfrm>
            <a:off x="6968931" y="2041113"/>
            <a:ext cx="3707805" cy="0"/>
          </a:xfrm>
          <a:prstGeom prst="line">
            <a:avLst/>
          </a:prstGeom>
          <a:ln cap="flat" w="38100">
            <a:solidFill>
              <a:srgbClr val="D30F20">
                <a:alpha val="49804"/>
              </a:srgbClr>
            </a:solidFill>
            <a:prstDash val="solid"/>
            <a:headEnd type="none" len="sm" w="sm"/>
            <a:tailEnd type="none" len="sm" w="sm"/>
          </a:ln>
        </p:spPr>
      </p:sp>
      <p:sp>
        <p:nvSpPr>
          <p:cNvPr name="AutoShape 7" id="7"/>
          <p:cNvSpPr/>
          <p:nvPr/>
        </p:nvSpPr>
        <p:spPr>
          <a:xfrm>
            <a:off x="8011840" y="1851635"/>
            <a:ext cx="1498811" cy="0"/>
          </a:xfrm>
          <a:prstGeom prst="line">
            <a:avLst/>
          </a:prstGeom>
          <a:ln cap="flat" w="114300">
            <a:solidFill>
              <a:srgbClr val="D30F20"/>
            </a:solidFill>
            <a:prstDash val="solid"/>
            <a:headEnd type="none" len="sm" w="sm"/>
            <a:tailEnd type="none" len="sm" w="sm"/>
          </a:ln>
        </p:spPr>
      </p:sp>
      <p:sp>
        <p:nvSpPr>
          <p:cNvPr name="Freeform 8" id="8"/>
          <p:cNvSpPr/>
          <p:nvPr/>
        </p:nvSpPr>
        <p:spPr>
          <a:xfrm flipH="false" flipV="false" rot="0">
            <a:off x="16383573" y="8452846"/>
            <a:ext cx="1717983" cy="1642822"/>
          </a:xfrm>
          <a:custGeom>
            <a:avLst/>
            <a:gdLst/>
            <a:ahLst/>
            <a:cxnLst/>
            <a:rect r="r" b="b" t="t" l="l"/>
            <a:pathLst>
              <a:path h="1642822" w="1717983">
                <a:moveTo>
                  <a:pt x="0" y="0"/>
                </a:moveTo>
                <a:lnTo>
                  <a:pt x="1717983" y="0"/>
                </a:lnTo>
                <a:lnTo>
                  <a:pt x="1717983" y="1642822"/>
                </a:lnTo>
                <a:lnTo>
                  <a:pt x="0" y="1642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18104" y="2403063"/>
            <a:ext cx="8501136" cy="2345602"/>
          </a:xfrm>
          <a:prstGeom prst="rect">
            <a:avLst/>
          </a:prstGeom>
        </p:spPr>
        <p:txBody>
          <a:bodyPr anchor="t" rtlCol="false" tIns="0" lIns="0" bIns="0" rIns="0">
            <a:spAutoFit/>
          </a:bodyPr>
          <a:lstStyle/>
          <a:p>
            <a:pPr algn="just" marL="473697" indent="-236848" lvl="1">
              <a:lnSpc>
                <a:spcPts val="3817"/>
              </a:lnSpc>
              <a:spcBef>
                <a:spcPct val="0"/>
              </a:spcBef>
              <a:buFont typeface="Arial"/>
              <a:buChar char="•"/>
            </a:pPr>
            <a:r>
              <a:rPr lang="en-US" sz="2194">
                <a:solidFill>
                  <a:srgbClr val="FFFFFF">
                    <a:alpha val="83922"/>
                  </a:srgbClr>
                </a:solidFill>
                <a:latin typeface="Barlow"/>
                <a:ea typeface="Barlow"/>
                <a:cs typeface="Barlow"/>
                <a:sym typeface="Barlow"/>
              </a:rPr>
              <a:t>El proyecto tiene como objetivo principal el desarrollo e implementación de un sistema de información para "El Pistón Rojo", una empresa dedicada a la venta de repuestos y reparación de motos. El sistema estará diseñado para optimizar la gestión de inventario y Agendamiento de las citas</a:t>
            </a:r>
          </a:p>
        </p:txBody>
      </p:sp>
      <p:sp>
        <p:nvSpPr>
          <p:cNvPr name="TextBox 10" id="10"/>
          <p:cNvSpPr txBox="true"/>
          <p:nvPr/>
        </p:nvSpPr>
        <p:spPr>
          <a:xfrm rot="0">
            <a:off x="10406867" y="2788115"/>
            <a:ext cx="7031171" cy="5101902"/>
          </a:xfrm>
          <a:prstGeom prst="rect">
            <a:avLst/>
          </a:prstGeom>
        </p:spPr>
        <p:txBody>
          <a:bodyPr anchor="t" rtlCol="false" tIns="0" lIns="0" bIns="0" rIns="0">
            <a:spAutoFit/>
          </a:bodyPr>
          <a:lstStyle/>
          <a:p>
            <a:pPr algn="just" marL="460805" indent="-230402" lvl="1">
              <a:lnSpc>
                <a:spcPts val="3713"/>
              </a:lnSpc>
              <a:buAutoNum type="arabicPeriod" startAt="1"/>
            </a:pPr>
            <a:r>
              <a:rPr lang="en-US" b="true" sz="2134">
                <a:solidFill>
                  <a:srgbClr val="FFFFFF">
                    <a:alpha val="83922"/>
                  </a:srgbClr>
                </a:solidFill>
                <a:latin typeface="Barlow Semi-Bold"/>
                <a:ea typeface="Barlow Semi-Bold"/>
                <a:cs typeface="Barlow Semi-Bold"/>
                <a:sym typeface="Barlow Semi-Bold"/>
              </a:rPr>
              <a:t>inventario de productos:</a:t>
            </a:r>
            <a:r>
              <a:rPr lang="en-US" sz="2134">
                <a:solidFill>
                  <a:srgbClr val="FFFFFF">
                    <a:alpha val="83922"/>
                  </a:srgbClr>
                </a:solidFill>
                <a:latin typeface="Barlow"/>
                <a:ea typeface="Barlow"/>
                <a:cs typeface="Barlow"/>
                <a:sym typeface="Barlow"/>
              </a:rPr>
              <a:t> Mostrar una variedad de repuestos disponibles para  los servicios de reparación ofrecidos por la empresa.</a:t>
            </a:r>
          </a:p>
          <a:p>
            <a:pPr algn="just" marL="460805" indent="-230402" lvl="1">
              <a:lnSpc>
                <a:spcPts val="3713"/>
              </a:lnSpc>
              <a:buAutoNum type="arabicPeriod" startAt="1"/>
            </a:pPr>
            <a:r>
              <a:rPr lang="en-US" b="true" sz="2134">
                <a:solidFill>
                  <a:srgbClr val="FFFFFF">
                    <a:alpha val="83922"/>
                  </a:srgbClr>
                </a:solidFill>
                <a:latin typeface="Barlow Semi-Bold"/>
                <a:ea typeface="Barlow Semi-Bold"/>
                <a:cs typeface="Barlow Semi-Bold"/>
                <a:sym typeface="Barlow Semi-Bold"/>
              </a:rPr>
              <a:t>Sistema de agendamiento:</a:t>
            </a:r>
            <a:r>
              <a:rPr lang="en-US" sz="2134">
                <a:solidFill>
                  <a:srgbClr val="FFFFFF">
                    <a:alpha val="83922"/>
                  </a:srgbClr>
                </a:solidFill>
                <a:latin typeface="Barlow"/>
                <a:ea typeface="Barlow"/>
                <a:cs typeface="Barlow"/>
                <a:sym typeface="Barlow"/>
              </a:rPr>
              <a:t> Implementar un sistema que permita a los usuarios agendar citas para sus motos de manera sencilla para los mismos.</a:t>
            </a:r>
          </a:p>
          <a:p>
            <a:pPr algn="just" marL="460805" indent="-230402" lvl="1">
              <a:lnSpc>
                <a:spcPts val="3713"/>
              </a:lnSpc>
              <a:buAutoNum type="arabicPeriod" startAt="1"/>
            </a:pPr>
            <a:r>
              <a:rPr lang="en-US" b="true" sz="2134">
                <a:solidFill>
                  <a:srgbClr val="FFFFFF">
                    <a:alpha val="83922"/>
                  </a:srgbClr>
                </a:solidFill>
                <a:latin typeface="Barlow Bold"/>
                <a:ea typeface="Barlow Bold"/>
                <a:cs typeface="Barlow Bold"/>
                <a:sym typeface="Barlow Bold"/>
              </a:rPr>
              <a:t>Login de usuarios:</a:t>
            </a:r>
            <a:r>
              <a:rPr lang="en-US" sz="2134">
                <a:solidFill>
                  <a:srgbClr val="FFFFFF">
                    <a:alpha val="83922"/>
                  </a:srgbClr>
                </a:solidFill>
                <a:latin typeface="Barlow"/>
                <a:ea typeface="Barlow"/>
                <a:cs typeface="Barlow"/>
                <a:sym typeface="Barlow"/>
              </a:rPr>
              <a:t> Asignar un formulario para que el usuario se logue y pueda después crear una cita dependiendo de su rol admin o usuario.</a:t>
            </a:r>
          </a:p>
          <a:p>
            <a:pPr algn="just">
              <a:lnSpc>
                <a:spcPts val="3713"/>
              </a:lnSpc>
            </a:pPr>
          </a:p>
          <a:p>
            <a:pPr algn="just" marL="0" indent="0" lvl="0">
              <a:lnSpc>
                <a:spcPts val="3713"/>
              </a:lnSpc>
              <a:spcBef>
                <a:spcPct val="0"/>
              </a:spcBef>
            </a:pPr>
          </a:p>
        </p:txBody>
      </p:sp>
      <p:sp>
        <p:nvSpPr>
          <p:cNvPr name="TextBox 11" id="11"/>
          <p:cNvSpPr txBox="true"/>
          <p:nvPr/>
        </p:nvSpPr>
        <p:spPr>
          <a:xfrm rot="0">
            <a:off x="7238800" y="344128"/>
            <a:ext cx="3168067" cy="876427"/>
          </a:xfrm>
          <a:prstGeom prst="rect">
            <a:avLst/>
          </a:prstGeom>
        </p:spPr>
        <p:txBody>
          <a:bodyPr anchor="t" rtlCol="false" tIns="0" lIns="0" bIns="0" rIns="0">
            <a:spAutoFit/>
          </a:bodyPr>
          <a:lstStyle/>
          <a:p>
            <a:pPr algn="l" marL="0" indent="0" lvl="0">
              <a:lnSpc>
                <a:spcPts val="6944"/>
              </a:lnSpc>
            </a:pPr>
            <a:r>
              <a:rPr lang="en-US" b="true" sz="5600" i="true">
                <a:solidFill>
                  <a:srgbClr val="FFFFFF"/>
                </a:solidFill>
                <a:latin typeface="Barlow Bold Italics"/>
                <a:ea typeface="Barlow Bold Italics"/>
                <a:cs typeface="Barlow Bold Italics"/>
                <a:sym typeface="Barlow Bold Italics"/>
              </a:rPr>
              <a:t>ALCANCE</a:t>
            </a:r>
          </a:p>
        </p:txBody>
      </p:sp>
      <p:sp>
        <p:nvSpPr>
          <p:cNvPr name="TextBox 12" id="12"/>
          <p:cNvSpPr txBox="true"/>
          <p:nvPr/>
        </p:nvSpPr>
        <p:spPr>
          <a:xfrm rot="0">
            <a:off x="1028700" y="5305803"/>
            <a:ext cx="8279943" cy="3147211"/>
          </a:xfrm>
          <a:prstGeom prst="rect">
            <a:avLst/>
          </a:prstGeom>
        </p:spPr>
        <p:txBody>
          <a:bodyPr anchor="t" rtlCol="false" tIns="0" lIns="0" bIns="0" rIns="0">
            <a:spAutoFit/>
          </a:bodyPr>
          <a:lstStyle/>
          <a:p>
            <a:pPr algn="just" marL="451668" indent="-225834" lvl="1">
              <a:lnSpc>
                <a:spcPts val="3640"/>
              </a:lnSpc>
              <a:buFont typeface="Arial"/>
              <a:buChar char="•"/>
            </a:pPr>
            <a:r>
              <a:rPr lang="en-US" b="true" sz="2092">
                <a:solidFill>
                  <a:srgbClr val="FFFFFF">
                    <a:alpha val="83922"/>
                  </a:srgbClr>
                </a:solidFill>
                <a:latin typeface="Barlow Semi-Bold"/>
                <a:ea typeface="Barlow Semi-Bold"/>
                <a:cs typeface="Barlow Semi-Bold"/>
                <a:sym typeface="Barlow Semi-Bold"/>
              </a:rPr>
              <a:t>Empresa Objetivo:</a:t>
            </a:r>
            <a:r>
              <a:rPr lang="en-US" sz="2092">
                <a:solidFill>
                  <a:srgbClr val="FFFFFF">
                    <a:alpha val="83922"/>
                  </a:srgbClr>
                </a:solidFill>
                <a:latin typeface="Barlow"/>
                <a:ea typeface="Barlow"/>
                <a:cs typeface="Barlow"/>
                <a:sym typeface="Barlow"/>
              </a:rPr>
              <a:t> "El Pistón Rojo" se identifica como la empresa beneficiaria del proyecto. La implementación del sistema estará dirigida específicamente a esta empresa.</a:t>
            </a:r>
          </a:p>
          <a:p>
            <a:pPr algn="just" marL="451668" indent="-225834" lvl="1">
              <a:lnSpc>
                <a:spcPts val="3640"/>
              </a:lnSpc>
              <a:buFont typeface="Arial"/>
              <a:buChar char="•"/>
            </a:pPr>
            <a:r>
              <a:rPr lang="en-US" b="true" sz="2092">
                <a:solidFill>
                  <a:srgbClr val="FFFFFF">
                    <a:alpha val="83922"/>
                  </a:srgbClr>
                </a:solidFill>
                <a:latin typeface="Barlow Semi-Bold"/>
                <a:ea typeface="Barlow Semi-Bold"/>
                <a:cs typeface="Barlow Semi-Bold"/>
                <a:sym typeface="Barlow Semi-Bold"/>
              </a:rPr>
              <a:t>Tiempo de Desarrollo:</a:t>
            </a:r>
            <a:r>
              <a:rPr lang="en-US" sz="2092">
                <a:solidFill>
                  <a:srgbClr val="FFFFFF">
                    <a:alpha val="83922"/>
                  </a:srgbClr>
                </a:solidFill>
                <a:latin typeface="Barlow"/>
                <a:ea typeface="Barlow"/>
                <a:cs typeface="Barlow"/>
                <a:sym typeface="Barlow"/>
              </a:rPr>
              <a:t> Se establece un período de desarrollo de 6 trimestres para completar el proyecto, desde la planificación inicial hasta la implementación y la fase de final.</a:t>
            </a:r>
          </a:p>
          <a:p>
            <a:pPr algn="just">
              <a:lnSpc>
                <a:spcPts val="369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91868"/>
            <a:chOff x="0" y="0"/>
            <a:chExt cx="4816593" cy="708969"/>
          </a:xfrm>
        </p:grpSpPr>
        <p:sp>
          <p:nvSpPr>
            <p:cNvPr name="Freeform 3" id="3"/>
            <p:cNvSpPr/>
            <p:nvPr/>
          </p:nvSpPr>
          <p:spPr>
            <a:xfrm flipH="false" flipV="false" rot="0">
              <a:off x="0" y="0"/>
              <a:ext cx="4816592" cy="708969"/>
            </a:xfrm>
            <a:custGeom>
              <a:avLst/>
              <a:gdLst/>
              <a:ahLst/>
              <a:cxnLst/>
              <a:rect r="r" b="b" t="t" l="l"/>
              <a:pathLst>
                <a:path h="708969" w="4816592">
                  <a:moveTo>
                    <a:pt x="0" y="0"/>
                  </a:moveTo>
                  <a:lnTo>
                    <a:pt x="4816592" y="0"/>
                  </a:lnTo>
                  <a:lnTo>
                    <a:pt x="4816592" y="708969"/>
                  </a:lnTo>
                  <a:lnTo>
                    <a:pt x="0" y="708969"/>
                  </a:lnTo>
                  <a:close/>
                </a:path>
              </a:pathLst>
            </a:custGeom>
            <a:solidFill>
              <a:srgbClr val="D30F20"/>
            </a:solidFill>
          </p:spPr>
        </p:sp>
        <p:sp>
          <p:nvSpPr>
            <p:cNvPr name="TextBox 4" id="4"/>
            <p:cNvSpPr txBox="true"/>
            <p:nvPr/>
          </p:nvSpPr>
          <p:spPr>
            <a:xfrm>
              <a:off x="0" y="-104775"/>
              <a:ext cx="4816593" cy="813744"/>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alphaModFix amt="32999"/>
          </a:blip>
          <a:srcRect l="0" t="0" r="0" b="0"/>
          <a:stretch>
            <a:fillRect/>
          </a:stretch>
        </p:blipFill>
        <p:spPr>
          <a:xfrm flipH="false" flipV="false" rot="0">
            <a:off x="10051094" y="2951386"/>
            <a:ext cx="7318298" cy="6879201"/>
          </a:xfrm>
          <a:prstGeom prst="rect">
            <a:avLst/>
          </a:prstGeom>
        </p:spPr>
      </p:pic>
      <p:sp>
        <p:nvSpPr>
          <p:cNvPr name="AutoShape 6" id="6"/>
          <p:cNvSpPr/>
          <p:nvPr/>
        </p:nvSpPr>
        <p:spPr>
          <a:xfrm>
            <a:off x="6868086" y="3189526"/>
            <a:ext cx="3707805" cy="0"/>
          </a:xfrm>
          <a:prstGeom prst="line">
            <a:avLst/>
          </a:prstGeom>
          <a:ln cap="flat" w="38100">
            <a:solidFill>
              <a:srgbClr val="D30F20">
                <a:alpha val="49804"/>
              </a:srgbClr>
            </a:solidFill>
            <a:prstDash val="solid"/>
            <a:headEnd type="none" len="sm" w="sm"/>
            <a:tailEnd type="none" len="sm" w="sm"/>
          </a:ln>
        </p:spPr>
      </p:sp>
      <p:sp>
        <p:nvSpPr>
          <p:cNvPr name="AutoShape 7" id="7"/>
          <p:cNvSpPr/>
          <p:nvPr/>
        </p:nvSpPr>
        <p:spPr>
          <a:xfrm>
            <a:off x="7933654" y="2951386"/>
            <a:ext cx="1498811" cy="0"/>
          </a:xfrm>
          <a:prstGeom prst="line">
            <a:avLst/>
          </a:prstGeom>
          <a:ln cap="flat" w="114300">
            <a:solidFill>
              <a:srgbClr val="D30F20"/>
            </a:solidFill>
            <a:prstDash val="solid"/>
            <a:headEnd type="none" len="sm" w="sm"/>
            <a:tailEnd type="none" len="sm" w="sm"/>
          </a:ln>
        </p:spPr>
      </p:sp>
      <p:sp>
        <p:nvSpPr>
          <p:cNvPr name="Freeform 8" id="8"/>
          <p:cNvSpPr/>
          <p:nvPr/>
        </p:nvSpPr>
        <p:spPr>
          <a:xfrm flipH="false" flipV="false" rot="0">
            <a:off x="16383573" y="8452846"/>
            <a:ext cx="1717983" cy="1642822"/>
          </a:xfrm>
          <a:custGeom>
            <a:avLst/>
            <a:gdLst/>
            <a:ahLst/>
            <a:cxnLst/>
            <a:rect r="r" b="b" t="t" l="l"/>
            <a:pathLst>
              <a:path h="1642822" w="1717983">
                <a:moveTo>
                  <a:pt x="0" y="0"/>
                </a:moveTo>
                <a:lnTo>
                  <a:pt x="1717983" y="0"/>
                </a:lnTo>
                <a:lnTo>
                  <a:pt x="1717983" y="1642822"/>
                </a:lnTo>
                <a:lnTo>
                  <a:pt x="0" y="1642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7008530" y="925001"/>
            <a:ext cx="4270940" cy="822815"/>
          </a:xfrm>
          <a:prstGeom prst="rect">
            <a:avLst/>
          </a:prstGeom>
        </p:spPr>
        <p:txBody>
          <a:bodyPr anchor="t" rtlCol="false" tIns="0" lIns="0" bIns="0" rIns="0">
            <a:spAutoFit/>
          </a:bodyPr>
          <a:lstStyle/>
          <a:p>
            <a:pPr algn="l" marL="0" indent="0" lvl="0">
              <a:lnSpc>
                <a:spcPts val="6582"/>
              </a:lnSpc>
            </a:pPr>
            <a:r>
              <a:rPr lang="en-US" b="true" sz="5308" i="true">
                <a:solidFill>
                  <a:srgbClr val="FFFFFF"/>
                </a:solidFill>
                <a:latin typeface="Barlow Bold Italics"/>
                <a:ea typeface="Barlow Bold Italics"/>
                <a:cs typeface="Barlow Bold Italics"/>
                <a:sym typeface="Barlow Bold Italics"/>
              </a:rPr>
              <a:t>DELIMITACIÓN</a:t>
            </a:r>
          </a:p>
        </p:txBody>
      </p:sp>
      <p:sp>
        <p:nvSpPr>
          <p:cNvPr name="TextBox 10" id="10"/>
          <p:cNvSpPr txBox="true"/>
          <p:nvPr/>
        </p:nvSpPr>
        <p:spPr>
          <a:xfrm rot="0">
            <a:off x="417355" y="3400034"/>
            <a:ext cx="9360915" cy="5848554"/>
          </a:xfrm>
          <a:prstGeom prst="rect">
            <a:avLst/>
          </a:prstGeom>
        </p:spPr>
        <p:txBody>
          <a:bodyPr anchor="t" rtlCol="false" tIns="0" lIns="0" bIns="0" rIns="0">
            <a:spAutoFit/>
          </a:bodyPr>
          <a:lstStyle/>
          <a:p>
            <a:pPr algn="just" marL="530423" indent="-265211" lvl="1">
              <a:lnSpc>
                <a:spcPts val="4274"/>
              </a:lnSpc>
              <a:buFont typeface="Arial"/>
              <a:buChar char="•"/>
            </a:pPr>
            <a:r>
              <a:rPr lang="en-US" sz="2456">
                <a:solidFill>
                  <a:srgbClr val="FFFFFF">
                    <a:alpha val="83922"/>
                  </a:srgbClr>
                </a:solidFill>
                <a:latin typeface="Barlow"/>
                <a:ea typeface="Barlow"/>
                <a:cs typeface="Barlow"/>
                <a:sym typeface="Barlow"/>
              </a:rPr>
              <a:t>El proyecto estará limitado por el tiempo disponible de 6 trimestres para su desarrollo, así como por los recursos humanos y financieros asignados. Se enfocará en las áreas y procesos identificados, dejando fuera aspectos como contabilidad y finanzas que serán manejados por sistemas independientes.</a:t>
            </a:r>
          </a:p>
          <a:p>
            <a:pPr algn="just">
              <a:lnSpc>
                <a:spcPts val="4274"/>
              </a:lnSpc>
            </a:pPr>
          </a:p>
          <a:p>
            <a:pPr algn="just" marL="530423" indent="-265211" lvl="1">
              <a:lnSpc>
                <a:spcPts val="4274"/>
              </a:lnSpc>
              <a:spcBef>
                <a:spcPct val="0"/>
              </a:spcBef>
              <a:buFont typeface="Arial"/>
              <a:buChar char="•"/>
            </a:pPr>
            <a:r>
              <a:rPr lang="en-US" sz="2456">
                <a:solidFill>
                  <a:srgbClr val="FFFFFF">
                    <a:alpha val="83922"/>
                  </a:srgbClr>
                </a:solidFill>
                <a:latin typeface="Barlow"/>
                <a:ea typeface="Barlow"/>
                <a:cs typeface="Barlow"/>
                <a:sym typeface="Barlow"/>
              </a:rPr>
              <a:t>Además, se pondrá énfasis en las funcionalidades principales identificadas, asegurando que el sistema de información sea eficiente y cumpla con los requisitos clave de "El Piston Rojo", dejando de lado funcionalidades adicionales que podrían ser consideradas en etapas futuras del proyecto.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DAF-G8Hh1Uw</dc:identifier>
  <dcterms:modified xsi:type="dcterms:W3CDTF">2011-08-01T06:04:30Z</dcterms:modified>
  <cp:revision>1</cp:revision>
  <dc:title>El Pistón Rojo</dc:title>
</cp:coreProperties>
</file>